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81" r:id="rId16"/>
    <p:sldId id="269" r:id="rId17"/>
    <p:sldId id="270" r:id="rId18"/>
    <p:sldId id="272" r:id="rId19"/>
    <p:sldId id="273" r:id="rId20"/>
    <p:sldId id="274" r:id="rId21"/>
    <p:sldId id="275" r:id="rId22"/>
    <p:sldId id="278" r:id="rId23"/>
    <p:sldId id="277" r:id="rId24"/>
    <p:sldId id="276" r:id="rId25"/>
    <p:sldId id="279" r:id="rId26"/>
    <p:sldId id="280" r:id="rId27"/>
  </p:sldIdLst>
  <p:sldSz cx="9144000" cy="5143500" type="screen16x9"/>
  <p:notesSz cx="6858000" cy="9144000"/>
  <p:embeddedFontLst>
    <p:embeddedFont>
      <p:font typeface="Average" panose="020B0604020202020204" charset="0"/>
      <p:regular r:id="rId29"/>
    </p:embeddedFont>
    <p:embeddedFont>
      <p:font typeface="Oswald" panose="020B0604020202020204" charset="-18"/>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43bf9e478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43bf9e478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543bf9e478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543bf9e478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43bf9e478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43bf9e478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43bf9e478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43bf9e478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543bf9e478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543bf9e478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3bf9e478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3bf9e478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43bf9e478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43bf9e478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543bf9e478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543bf9e478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43bf9e478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43bf9e478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43d41e09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43d41e0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43bf9e478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543bf9e478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43d41e097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543d41e09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43d41e097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43d41e09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543d41e097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543d41e097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43d41e09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43d41e09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43d41e097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43d41e09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43d41e097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43d41e097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543bf9e47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543bf9e47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28f56a543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28f56a543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528f56a54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528f56a54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43bf9e47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43bf9e47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543bf9e478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543bf9e478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528f56a543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528f56a543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43bf9e478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43bf9e478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160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1600"/>
              </a:spcBef>
              <a:spcAft>
                <a:spcPts val="160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pl"/>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en.wikipedia.org/wiki/Fortnum_%26_Mas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hyperlink" Target="https://commons.wikimedia.org/wiki/File:Fortnum_and_Mason._-_geograph.org.uk_-_510354.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teatimeinwonderland.co.uk/2012/02/08/ideas-to-enjoy-london-the-royal-way/" TargetMode="External"/><Relationship Id="rId2" Type="http://schemas.openxmlformats.org/officeDocument/2006/relationships/image" Target="../media/image15.jpg"/><Relationship Id="rId1" Type="http://schemas.openxmlformats.org/officeDocument/2006/relationships/slideLayout" Target="../slideLayouts/slideLayout3.xml"/><Relationship Id="rId5" Type="http://schemas.openxmlformats.org/officeDocument/2006/relationships/hyperlink" Target="http://www.keepingupwithn.com/2014/12/fortnum-masons-savoury-afternoon-tea-in.html" TargetMode="Externa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www.freefoto.com/preview/31-11-4/Selfridges--Oxford-Street--Lond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antiquesandteacups.info/2015/05/tuesday-cuppa-teahappy-mothers-day.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t>HARRODS, FORTNUM &amp; MASON, SELFRIDGES</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a:t>LONDON SHOPS - LONDYŃSKIE SKLEPY</a:t>
            </a:r>
            <a:endParaRPr/>
          </a:p>
        </p:txBody>
      </p:sp>
      <p:sp>
        <p:nvSpPr>
          <p:cNvPr id="61" name="Google Shape;61;p13"/>
          <p:cNvSpPr txBox="1"/>
          <p:nvPr/>
        </p:nvSpPr>
        <p:spPr>
          <a:xfrm>
            <a:off x="0" y="3825100"/>
            <a:ext cx="4997302" cy="65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2400" b="1" dirty="0">
                <a:solidFill>
                  <a:srgbClr val="C9DAF8"/>
                </a:solidFill>
                <a:latin typeface="Average"/>
                <a:ea typeface="Average"/>
                <a:cs typeface="Average"/>
                <a:sym typeface="Average"/>
              </a:rPr>
              <a:t>Author: Laura Lena Wieczorek </a:t>
            </a:r>
            <a:endParaRPr sz="2400" b="1" dirty="0">
              <a:solidFill>
                <a:srgbClr val="C9DAF8"/>
              </a:solidFill>
              <a:latin typeface="Average"/>
              <a:ea typeface="Average"/>
              <a:cs typeface="Average"/>
              <a:sym typeface="Average"/>
            </a:endParaRPr>
          </a:p>
          <a:p>
            <a:pPr marL="0" lvl="0" indent="0" algn="l" rtl="0">
              <a:spcBef>
                <a:spcPts val="0"/>
              </a:spcBef>
              <a:spcAft>
                <a:spcPts val="0"/>
              </a:spcAft>
              <a:buNone/>
            </a:pPr>
            <a:r>
              <a:rPr lang="pl" sz="1800" dirty="0">
                <a:solidFill>
                  <a:srgbClr val="C9DAF8"/>
                </a:solidFill>
                <a:latin typeface="Average"/>
                <a:ea typeface="Average"/>
                <a:cs typeface="Average"/>
                <a:sym typeface="Average"/>
              </a:rPr>
              <a:t>Supervised by : Małgorzata Stasińska</a:t>
            </a:r>
            <a:endParaRPr sz="1800" dirty="0">
              <a:solidFill>
                <a:srgbClr val="C9DAF8"/>
              </a:solidFill>
              <a:latin typeface="Average"/>
              <a:ea typeface="Average"/>
              <a:cs typeface="Average"/>
              <a:sym typeface="Average"/>
            </a:endParaRPr>
          </a:p>
        </p:txBody>
      </p:sp>
      <p:sp>
        <p:nvSpPr>
          <p:cNvPr id="62" name="Google Shape;62;p13"/>
          <p:cNvSpPr txBox="1"/>
          <p:nvPr/>
        </p:nvSpPr>
        <p:spPr>
          <a:xfrm>
            <a:off x="0" y="4648800"/>
            <a:ext cx="9446375" cy="4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b="1" dirty="0">
                <a:solidFill>
                  <a:srgbClr val="CFE2F3"/>
                </a:solidFill>
                <a:latin typeface="Average"/>
                <a:ea typeface="Average"/>
                <a:cs typeface="Average"/>
                <a:sym typeface="Average"/>
              </a:rPr>
              <a:t>Primary School number 6 in Zgierz with Bilingual and Sports Classes</a:t>
            </a:r>
            <a:endParaRPr sz="1800" b="1" dirty="0">
              <a:solidFill>
                <a:srgbClr val="CFE2F3"/>
              </a:solidFill>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t="-9000" b="-9000"/>
          </a:stretch>
        </a:blip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b="1" dirty="0">
                <a:solidFill>
                  <a:srgbClr val="00B0F0"/>
                </a:solidFill>
              </a:rPr>
              <a:t>FORTNUM AND MASON</a:t>
            </a:r>
            <a:endParaRPr b="1" dirty="0">
              <a:solidFill>
                <a:srgbClr val="00B0F0"/>
              </a:solidFill>
            </a:endParaRPr>
          </a:p>
        </p:txBody>
      </p:sp>
      <p:sp>
        <p:nvSpPr>
          <p:cNvPr id="124" name="Google Shape;124;p22"/>
          <p:cNvSpPr txBox="1">
            <a:spLocks noGrp="1"/>
          </p:cNvSpPr>
          <p:nvPr>
            <p:ph type="subTitle" idx="1"/>
          </p:nvPr>
        </p:nvSpPr>
        <p:spPr>
          <a:xfrm>
            <a:off x="671250" y="3174875"/>
            <a:ext cx="7801500" cy="120955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3200" b="1" dirty="0">
                <a:solidFill>
                  <a:srgbClr val="00B0F0"/>
                </a:solidFill>
              </a:rPr>
              <a:t>Queen’s best delivery.</a:t>
            </a:r>
            <a:br>
              <a:rPr lang="pl" sz="3200" b="1" dirty="0">
                <a:solidFill>
                  <a:srgbClr val="00B0F0"/>
                </a:solidFill>
              </a:rPr>
            </a:br>
            <a:r>
              <a:rPr lang="pl" sz="3200" b="1" dirty="0">
                <a:solidFill>
                  <a:srgbClr val="00B0F0"/>
                </a:solidFill>
              </a:rPr>
              <a:t>Najlepsza dostawa Królowej.</a:t>
            </a:r>
            <a:endParaRPr sz="3200" b="1" dirty="0">
              <a:solidFill>
                <a:srgbClr val="00B0F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3"/>
          <p:cNvPicPr preferRelativeResize="0"/>
          <p:nvPr/>
        </p:nvPicPr>
        <p:blipFill>
          <a:blip r:embed="rId3">
            <a:extLst>
              <a:ext uri="{837473B0-CC2E-450A-ABE3-18F120FF3D39}">
                <a1611:picAttrSrcUrl xmlns:a1611="http://schemas.microsoft.com/office/drawing/2016/11/main" r:id="rId4"/>
              </a:ext>
            </a:extLst>
          </a:blip>
          <a:stretch>
            <a:fillRect/>
          </a:stretch>
        </p:blipFill>
        <p:spPr>
          <a:xfrm>
            <a:off x="489098" y="152400"/>
            <a:ext cx="8197702"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FORTNUM AND MASON</a:t>
            </a:r>
            <a:endParaRPr/>
          </a:p>
        </p:txBody>
      </p:sp>
      <p:sp>
        <p:nvSpPr>
          <p:cNvPr id="135" name="Google Shape;135;p24"/>
          <p:cNvSpPr txBox="1">
            <a:spLocks noGrp="1"/>
          </p:cNvSpPr>
          <p:nvPr>
            <p:ph type="body" idx="1"/>
          </p:nvPr>
        </p:nvSpPr>
        <p:spPr>
          <a:xfrm>
            <a:off x="0" y="1265000"/>
            <a:ext cx="4943100" cy="3651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sz="2000" dirty="0"/>
              <a:t>It’s also known as Fortnum’s. It’s another British upmarket department store. It’s located in Piccadilly, London, with extra stores at St Pancras railway station and Heathrow Airport, London. There are also a few stores worldwide. Normal black tea costs 63</a:t>
            </a:r>
            <a:r>
              <a:rPr lang="pl-PL" sz="2000" dirty="0"/>
              <a:t>PLN</a:t>
            </a:r>
            <a:r>
              <a:rPr lang="pl" sz="2000" dirty="0"/>
              <a:t> in Fortnum’s. </a:t>
            </a:r>
          </a:p>
          <a:p>
            <a:pPr marL="0" lvl="0" indent="0" algn="ctr" rtl="0">
              <a:spcBef>
                <a:spcPts val="0"/>
              </a:spcBef>
              <a:spcAft>
                <a:spcPts val="1600"/>
              </a:spcAft>
              <a:buNone/>
            </a:pPr>
            <a:r>
              <a:rPr lang="pl" sz="2000" dirty="0"/>
              <a:t>In 2016, 708 employees worked here.</a:t>
            </a:r>
            <a:br>
              <a:rPr lang="pl" sz="2000" dirty="0"/>
            </a:br>
            <a:r>
              <a:rPr lang="pl" sz="2000" dirty="0"/>
              <a:t>Even her Majesty shops there!</a:t>
            </a:r>
            <a:endParaRPr sz="2000" dirty="0"/>
          </a:p>
        </p:txBody>
      </p:sp>
      <p:sp>
        <p:nvSpPr>
          <p:cNvPr id="136" name="Google Shape;136;p24"/>
          <p:cNvSpPr txBox="1"/>
          <p:nvPr/>
        </p:nvSpPr>
        <p:spPr>
          <a:xfrm>
            <a:off x="4834550" y="1264999"/>
            <a:ext cx="4253100" cy="3742935"/>
          </a:xfrm>
          <a:prstGeom prst="rect">
            <a:avLst/>
          </a:prstGeom>
          <a:noFill/>
          <a:ln>
            <a:noFill/>
          </a:ln>
        </p:spPr>
        <p:txBody>
          <a:bodyPr spcFirstLastPara="1" wrap="square" lIns="91425" tIns="91425" rIns="91425" bIns="91425" anchor="t" anchorCtr="0">
            <a:noAutofit/>
          </a:bodyPr>
          <a:lstStyle/>
          <a:p>
            <a:pPr lvl="0" algn="ctr"/>
            <a:r>
              <a:rPr lang="pl" sz="2000" dirty="0">
                <a:solidFill>
                  <a:srgbClr val="CCCCCC"/>
                </a:solidFill>
                <a:latin typeface="Average"/>
                <a:ea typeface="Average"/>
                <a:cs typeface="Average"/>
                <a:sym typeface="Average"/>
              </a:rPr>
              <a:t>Również znane jako Fortnum’s. Jest to kolejny Brytyjski ekskluzywny dom towarowy. Znajduje się </a:t>
            </a:r>
            <a:r>
              <a:rPr lang="pl-PL" sz="2000" dirty="0">
                <a:solidFill>
                  <a:srgbClr val="CCCCCC"/>
                </a:solidFill>
                <a:latin typeface="Average"/>
                <a:ea typeface="Average"/>
                <a:cs typeface="Average"/>
                <a:sym typeface="Average"/>
              </a:rPr>
              <a:t>na</a:t>
            </a:r>
            <a:r>
              <a:rPr lang="pl" sz="2000" dirty="0">
                <a:solidFill>
                  <a:srgbClr val="CCCCCC"/>
                </a:solidFill>
                <a:latin typeface="Average"/>
                <a:ea typeface="Average"/>
                <a:cs typeface="Average"/>
                <a:sym typeface="Average"/>
              </a:rPr>
              <a:t> Piccadilly </a:t>
            </a:r>
            <a:r>
              <a:rPr lang="pl-PL" sz="2000" dirty="0">
                <a:solidFill>
                  <a:srgbClr val="CCCCCC"/>
                </a:solidFill>
                <a:latin typeface="Average"/>
                <a:ea typeface="Average"/>
                <a:cs typeface="Average"/>
                <a:sym typeface="Average"/>
              </a:rPr>
              <a:t>w</a:t>
            </a:r>
            <a:r>
              <a:rPr lang="pl" sz="2000" dirty="0">
                <a:solidFill>
                  <a:srgbClr val="CCCCCC"/>
                </a:solidFill>
                <a:latin typeface="Average"/>
                <a:ea typeface="Average"/>
                <a:cs typeface="Average"/>
                <a:sym typeface="Average"/>
              </a:rPr>
              <a:t> Londynie, z dodatkowymi sklepami na stacji kolejowej St. Pancras i </a:t>
            </a:r>
            <a:r>
              <a:rPr lang="pl-PL" sz="2000" dirty="0">
                <a:solidFill>
                  <a:srgbClr val="CCCCCC"/>
                </a:solidFill>
                <a:latin typeface="Average"/>
                <a:ea typeface="Average"/>
                <a:cs typeface="Average"/>
                <a:sym typeface="Average"/>
              </a:rPr>
              <a:t>lotnisku</a:t>
            </a:r>
            <a:r>
              <a:rPr lang="pl" sz="2000" dirty="0">
                <a:solidFill>
                  <a:srgbClr val="CCCCCC"/>
                </a:solidFill>
                <a:latin typeface="Average"/>
                <a:ea typeface="Average"/>
                <a:cs typeface="Average"/>
                <a:sym typeface="Average"/>
              </a:rPr>
              <a:t> Heathrow. Na całym świecie znajduje się jeszcze parę ich sklepów. Zwykła czarna herbata w Fortnum’s kosztuje 63 zł. </a:t>
            </a:r>
          </a:p>
          <a:p>
            <a:pPr lvl="0" algn="ctr"/>
            <a:r>
              <a:rPr lang="pl" sz="2000" dirty="0">
                <a:solidFill>
                  <a:srgbClr val="CCCCCC"/>
                </a:solidFill>
                <a:latin typeface="Average"/>
                <a:ea typeface="Average"/>
                <a:cs typeface="Average"/>
                <a:sym typeface="Average"/>
              </a:rPr>
              <a:t>W 2016 roku pracowało tam 708 ludzi. Nawet jej wysokość </a:t>
            </a:r>
            <a:r>
              <a:rPr lang="pl-PL" sz="2000" dirty="0">
                <a:solidFill>
                  <a:srgbClr val="CCCCCC"/>
                </a:solidFill>
                <a:latin typeface="Average"/>
                <a:ea typeface="Average"/>
                <a:cs typeface="Average"/>
                <a:sym typeface="Average"/>
              </a:rPr>
              <a:t>robi </a:t>
            </a:r>
            <a:r>
              <a:rPr lang="pl" sz="2000" dirty="0">
                <a:solidFill>
                  <a:srgbClr val="CCCCCC"/>
                </a:solidFill>
                <a:latin typeface="Average"/>
                <a:ea typeface="Average"/>
                <a:cs typeface="Average"/>
                <a:sym typeface="Average"/>
              </a:rPr>
              <a:t>tam </a:t>
            </a:r>
            <a:r>
              <a:rPr lang="pl-PL" sz="2000" dirty="0">
                <a:solidFill>
                  <a:srgbClr val="CCCCCC"/>
                </a:solidFill>
                <a:latin typeface="Average"/>
                <a:ea typeface="Average"/>
                <a:cs typeface="Average"/>
                <a:sym typeface="Average"/>
              </a:rPr>
              <a:t>zakupy</a:t>
            </a:r>
            <a:r>
              <a:rPr lang="pl" sz="2000" dirty="0">
                <a:solidFill>
                  <a:srgbClr val="CCCCCC"/>
                </a:solidFill>
                <a:latin typeface="Average"/>
                <a:ea typeface="Average"/>
                <a:cs typeface="Average"/>
                <a:sym typeface="Average"/>
              </a:rPr>
              <a:t>!</a:t>
            </a:r>
            <a:endParaRPr sz="2000" dirty="0">
              <a:solidFill>
                <a:srgbClr val="CCCCCC"/>
              </a:solidFill>
              <a:latin typeface="Average"/>
              <a:ea typeface="Average"/>
              <a:cs typeface="Average"/>
              <a:sym typeface="Averag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5"/>
          <p:cNvPicPr preferRelativeResize="0"/>
          <p:nvPr/>
        </p:nvPicPr>
        <p:blipFill>
          <a:blip r:embed="rId3">
            <a:alphaModFix/>
          </a:blip>
          <a:stretch>
            <a:fillRect/>
          </a:stretch>
        </p:blipFill>
        <p:spPr>
          <a:xfrm>
            <a:off x="80000" y="98925"/>
            <a:ext cx="4491999" cy="3408689"/>
          </a:xfrm>
          <a:prstGeom prst="rect">
            <a:avLst/>
          </a:prstGeom>
          <a:noFill/>
          <a:ln>
            <a:noFill/>
          </a:ln>
        </p:spPr>
      </p:pic>
      <p:pic>
        <p:nvPicPr>
          <p:cNvPr id="142" name="Google Shape;142;p25"/>
          <p:cNvPicPr preferRelativeResize="0"/>
          <p:nvPr/>
        </p:nvPicPr>
        <p:blipFill>
          <a:blip r:embed="rId4">
            <a:alphaModFix/>
          </a:blip>
          <a:stretch>
            <a:fillRect/>
          </a:stretch>
        </p:blipFill>
        <p:spPr>
          <a:xfrm>
            <a:off x="4648200" y="152400"/>
            <a:ext cx="4419600" cy="2275258"/>
          </a:xfrm>
          <a:prstGeom prst="rect">
            <a:avLst/>
          </a:prstGeom>
          <a:noFill/>
          <a:ln>
            <a:noFill/>
          </a:ln>
        </p:spPr>
      </p:pic>
      <p:pic>
        <p:nvPicPr>
          <p:cNvPr id="143" name="Google Shape;143;p25"/>
          <p:cNvPicPr preferRelativeResize="0"/>
          <p:nvPr/>
        </p:nvPicPr>
        <p:blipFill>
          <a:blip r:embed="rId5">
            <a:alphaModFix/>
          </a:blip>
          <a:stretch>
            <a:fillRect/>
          </a:stretch>
        </p:blipFill>
        <p:spPr>
          <a:xfrm>
            <a:off x="4648200" y="2571750"/>
            <a:ext cx="4419599" cy="2275251"/>
          </a:xfrm>
          <a:prstGeom prst="rect">
            <a:avLst/>
          </a:prstGeom>
          <a:noFill/>
          <a:ln>
            <a:noFill/>
          </a:ln>
        </p:spPr>
      </p:pic>
      <p:sp>
        <p:nvSpPr>
          <p:cNvPr id="144" name="Google Shape;144;p25"/>
          <p:cNvSpPr txBox="1"/>
          <p:nvPr/>
        </p:nvSpPr>
        <p:spPr>
          <a:xfrm>
            <a:off x="0" y="3507624"/>
            <a:ext cx="2893200" cy="113880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PL" sz="2000" dirty="0">
                <a:solidFill>
                  <a:srgbClr val="F3F3F3"/>
                </a:solidFill>
                <a:latin typeface="Average"/>
                <a:ea typeface="Average"/>
                <a:cs typeface="Average"/>
                <a:sym typeface="Average"/>
              </a:rPr>
              <a:t>The </a:t>
            </a:r>
            <a:r>
              <a:rPr lang="pl" sz="2000" dirty="0">
                <a:solidFill>
                  <a:srgbClr val="F3F3F3"/>
                </a:solidFill>
                <a:latin typeface="Average"/>
                <a:ea typeface="Average"/>
                <a:cs typeface="Average"/>
                <a:sym typeface="Average"/>
              </a:rPr>
              <a:t>Queen shopping at Fortnum </a:t>
            </a:r>
            <a:br>
              <a:rPr lang="pl" sz="2000" dirty="0">
                <a:solidFill>
                  <a:srgbClr val="F3F3F3"/>
                </a:solidFill>
                <a:latin typeface="Average"/>
                <a:ea typeface="Average"/>
                <a:cs typeface="Average"/>
                <a:sym typeface="Average"/>
              </a:rPr>
            </a:br>
            <a:r>
              <a:rPr lang="pl" sz="2000" dirty="0">
                <a:solidFill>
                  <a:srgbClr val="F3F3F3"/>
                </a:solidFill>
                <a:latin typeface="Average"/>
                <a:ea typeface="Average"/>
                <a:cs typeface="Average"/>
                <a:sym typeface="Average"/>
              </a:rPr>
              <a:t>and Mason</a:t>
            </a:r>
            <a:endParaRPr sz="2000" dirty="0">
              <a:solidFill>
                <a:srgbClr val="F3F3F3"/>
              </a:solidFill>
              <a:latin typeface="Average"/>
              <a:ea typeface="Average"/>
              <a:cs typeface="Average"/>
              <a:sym typeface="Average"/>
            </a:endParaRPr>
          </a:p>
        </p:txBody>
      </p:sp>
      <p:sp>
        <p:nvSpPr>
          <p:cNvPr id="145" name="Google Shape;145;p25"/>
          <p:cNvSpPr txBox="1"/>
          <p:nvPr/>
        </p:nvSpPr>
        <p:spPr>
          <a:xfrm>
            <a:off x="2695400" y="3507625"/>
            <a:ext cx="2003100" cy="66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2000">
                <a:solidFill>
                  <a:srgbClr val="EFEFEF"/>
                </a:solidFill>
                <a:latin typeface="Average"/>
                <a:ea typeface="Average"/>
                <a:cs typeface="Average"/>
                <a:sym typeface="Average"/>
              </a:rPr>
              <a:t>Jej wysokość robiąca zakupy w Fortnum i Mason</a:t>
            </a:r>
            <a:endParaRPr sz="2000">
              <a:solidFill>
                <a:srgbClr val="EFEFEF"/>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311700" y="98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HISTORY</a:t>
            </a:r>
            <a:endParaRPr/>
          </a:p>
        </p:txBody>
      </p:sp>
      <p:sp>
        <p:nvSpPr>
          <p:cNvPr id="164" name="Google Shape;164;p28"/>
          <p:cNvSpPr txBox="1">
            <a:spLocks noGrp="1"/>
          </p:cNvSpPr>
          <p:nvPr>
            <p:ph type="body" idx="1"/>
          </p:nvPr>
        </p:nvSpPr>
        <p:spPr>
          <a:xfrm>
            <a:off x="0" y="581100"/>
            <a:ext cx="4671000" cy="4682016"/>
          </a:xfrm>
          <a:prstGeom prst="rect">
            <a:avLst/>
          </a:prstGeom>
        </p:spPr>
        <p:txBody>
          <a:bodyPr spcFirstLastPara="1" wrap="square" lIns="91425" tIns="91425" rIns="91425" bIns="91425" anchor="t" anchorCtr="0">
            <a:noAutofit/>
          </a:bodyPr>
          <a:lstStyle/>
          <a:p>
            <a:pPr marL="0" lvl="0" indent="0" algn="ctr">
              <a:spcAft>
                <a:spcPts val="1600"/>
              </a:spcAft>
              <a:buNone/>
            </a:pPr>
            <a:r>
              <a:rPr lang="pl" sz="1700" dirty="0"/>
              <a:t>It was established in 1707 by William Fortnum and Hugh Mason. Today it’s owned by Wittington Investments. At first, it started as a grocery store. After some time it changed into a department store. They helped the army march by feeding them dried fruit and honey. They supplied goods to the Earl of Egremont to entertain the Czar of Russia, who was in Britain to discuss the future of Europe at what was thought to be end of Napoleonic Wars. In 1851, at London’s Great Exhibition, Fortnum’s won a prize as importers of dried food and dessert goods. 1st March 2012 was a historic day, Queen Elizabeth II visited the store to open the Diamond Jubilee Tea Salon.</a:t>
            </a:r>
            <a:endParaRPr sz="1700" dirty="0"/>
          </a:p>
        </p:txBody>
      </p:sp>
      <p:sp>
        <p:nvSpPr>
          <p:cNvPr id="165" name="Google Shape;165;p28"/>
          <p:cNvSpPr txBox="1"/>
          <p:nvPr/>
        </p:nvSpPr>
        <p:spPr>
          <a:xfrm>
            <a:off x="4813110" y="550850"/>
            <a:ext cx="4203900" cy="4493850"/>
          </a:xfrm>
          <a:prstGeom prst="rect">
            <a:avLst/>
          </a:prstGeom>
          <a:noFill/>
          <a:ln>
            <a:noFill/>
          </a:ln>
        </p:spPr>
        <p:txBody>
          <a:bodyPr spcFirstLastPara="1" wrap="square" lIns="91425" tIns="91425" rIns="91425" bIns="91425" anchor="t" anchorCtr="0">
            <a:noAutofit/>
          </a:bodyPr>
          <a:lstStyle/>
          <a:p>
            <a:pPr lvl="0" algn="ctr"/>
            <a:r>
              <a:rPr lang="pl" sz="1700" dirty="0">
                <a:solidFill>
                  <a:srgbClr val="CCCCCC"/>
                </a:solidFill>
                <a:latin typeface="Average"/>
                <a:ea typeface="Average"/>
                <a:cs typeface="Average"/>
                <a:sym typeface="Average"/>
              </a:rPr>
              <a:t>Założy</a:t>
            </a:r>
            <a:r>
              <a:rPr lang="pl-PL" sz="1700" dirty="0">
                <a:solidFill>
                  <a:srgbClr val="CCCCCC"/>
                </a:solidFill>
                <a:latin typeface="Average"/>
                <a:ea typeface="Average"/>
                <a:cs typeface="Average"/>
                <a:sym typeface="Average"/>
              </a:rPr>
              <a:t>li</a:t>
            </a:r>
            <a:r>
              <a:rPr lang="pl" sz="1700" dirty="0">
                <a:solidFill>
                  <a:srgbClr val="CCCCCC"/>
                </a:solidFill>
                <a:latin typeface="Average"/>
                <a:ea typeface="Average"/>
                <a:cs typeface="Average"/>
                <a:sym typeface="Average"/>
              </a:rPr>
              <a:t>  go William Fortnum i Hugh Mason w 1707. Dzisiaj właścicielem jest Wittington Investments. Na początku był to sklep spożywczy. Po jakimś czasie zamienił się w dom towarowy. Sklep pomógł armii dając im do jedzenia suszone owoce i miód. Dostarczyli towary Earl</a:t>
            </a:r>
            <a:r>
              <a:rPr lang="pl-PL" sz="1700" dirty="0">
                <a:solidFill>
                  <a:srgbClr val="CCCCCC"/>
                </a:solidFill>
                <a:latin typeface="Average"/>
                <a:ea typeface="Average"/>
                <a:cs typeface="Average"/>
                <a:sym typeface="Average"/>
              </a:rPr>
              <a:t>owi</a:t>
            </a:r>
            <a:r>
              <a:rPr lang="pl" sz="1700" dirty="0">
                <a:solidFill>
                  <a:srgbClr val="CCCCCC"/>
                </a:solidFill>
                <a:latin typeface="Average"/>
                <a:ea typeface="Average"/>
                <a:cs typeface="Average"/>
                <a:sym typeface="Average"/>
              </a:rPr>
              <a:t> Egremont, aby </a:t>
            </a:r>
            <a:r>
              <a:rPr lang="pl-PL" sz="1700" dirty="0">
                <a:solidFill>
                  <a:srgbClr val="CCCCCC"/>
                </a:solidFill>
                <a:latin typeface="Average"/>
                <a:ea typeface="Average"/>
                <a:cs typeface="Average"/>
                <a:sym typeface="Average"/>
              </a:rPr>
              <a:t>mógł </a:t>
            </a:r>
            <a:r>
              <a:rPr lang="pl" sz="1700" dirty="0">
                <a:solidFill>
                  <a:srgbClr val="CCCCCC"/>
                </a:solidFill>
                <a:latin typeface="Average"/>
                <a:ea typeface="Average"/>
                <a:cs typeface="Average"/>
                <a:sym typeface="Average"/>
              </a:rPr>
              <a:t>zabawić Cara Rosji, który był w Brytanii by omówić przyszłość Europy,</a:t>
            </a:r>
            <a:r>
              <a:rPr lang="pl-PL" sz="1700" dirty="0">
                <a:solidFill>
                  <a:srgbClr val="CCCCCC"/>
                </a:solidFill>
                <a:latin typeface="Average"/>
                <a:ea typeface="Average"/>
                <a:cs typeface="Average"/>
                <a:sym typeface="Average"/>
              </a:rPr>
              <a:t>w czasie</a:t>
            </a:r>
            <a:r>
              <a:rPr lang="pl" sz="1700" dirty="0">
                <a:solidFill>
                  <a:srgbClr val="CCCCCC"/>
                </a:solidFill>
                <a:latin typeface="Average"/>
                <a:ea typeface="Average"/>
                <a:cs typeface="Average"/>
                <a:sym typeface="Average"/>
              </a:rPr>
              <a:t> uznawan</a:t>
            </a:r>
            <a:r>
              <a:rPr lang="pl-PL" sz="1700" dirty="0" err="1">
                <a:solidFill>
                  <a:srgbClr val="CCCCCC"/>
                </a:solidFill>
                <a:latin typeface="Average"/>
                <a:ea typeface="Average"/>
                <a:cs typeface="Average"/>
                <a:sym typeface="Average"/>
              </a:rPr>
              <a:t>ym</a:t>
            </a:r>
            <a:r>
              <a:rPr lang="pl" sz="1700" dirty="0">
                <a:solidFill>
                  <a:srgbClr val="CCCCCC"/>
                </a:solidFill>
                <a:latin typeface="Average"/>
                <a:ea typeface="Average"/>
                <a:cs typeface="Average"/>
                <a:sym typeface="Average"/>
              </a:rPr>
              <a:t> za koniec Wojen Napoleońskich. W 1851, podczas </a:t>
            </a:r>
            <a:r>
              <a:rPr lang="pl-PL" sz="1700" dirty="0">
                <a:solidFill>
                  <a:srgbClr val="CCCCCC"/>
                </a:solidFill>
                <a:latin typeface="Average"/>
                <a:ea typeface="Average"/>
                <a:cs typeface="Average"/>
                <a:sym typeface="Average"/>
              </a:rPr>
              <a:t>Wielkiej Wystawy</a:t>
            </a:r>
            <a:r>
              <a:rPr lang="pl" sz="1700" dirty="0">
                <a:solidFill>
                  <a:srgbClr val="CCCCCC"/>
                </a:solidFill>
                <a:latin typeface="Average"/>
                <a:ea typeface="Average"/>
                <a:cs typeface="Average"/>
                <a:sym typeface="Average"/>
              </a:rPr>
              <a:t> Lond</a:t>
            </a:r>
            <a:r>
              <a:rPr lang="pl-PL" sz="1700" dirty="0" err="1">
                <a:solidFill>
                  <a:srgbClr val="CCCCCC"/>
                </a:solidFill>
                <a:latin typeface="Average"/>
                <a:ea typeface="Average"/>
                <a:cs typeface="Average"/>
                <a:sym typeface="Average"/>
              </a:rPr>
              <a:t>yńskiej</a:t>
            </a:r>
            <a:r>
              <a:rPr lang="pl" sz="1700" dirty="0">
                <a:solidFill>
                  <a:srgbClr val="CCCCCC"/>
                </a:solidFill>
                <a:latin typeface="Average"/>
                <a:ea typeface="Average"/>
                <a:cs typeface="Average"/>
                <a:sym typeface="Average"/>
              </a:rPr>
              <a:t>, Fortnum wygrało nagrodę “importerów suszonych owoców i wyrobów deserowych”. 1 Marca w 2012 był historycznym dniem, </a:t>
            </a:r>
            <a:r>
              <a:rPr lang="pl-PL" sz="1700" dirty="0">
                <a:solidFill>
                  <a:srgbClr val="CCCCCC"/>
                </a:solidFill>
                <a:latin typeface="Average"/>
                <a:ea typeface="Average"/>
                <a:cs typeface="Average"/>
                <a:sym typeface="Average"/>
              </a:rPr>
              <a:t>k</a:t>
            </a:r>
            <a:r>
              <a:rPr lang="pl" sz="1700" dirty="0">
                <a:solidFill>
                  <a:srgbClr val="CCCCCC"/>
                </a:solidFill>
                <a:latin typeface="Average"/>
                <a:ea typeface="Average"/>
                <a:cs typeface="Average"/>
                <a:sym typeface="Average"/>
              </a:rPr>
              <a:t>rólowa Elżbieta II odwiedził sklep by otworzyć </a:t>
            </a:r>
            <a:r>
              <a:rPr lang="pl-PL" sz="1700" dirty="0">
                <a:solidFill>
                  <a:srgbClr val="CCCCCC"/>
                </a:solidFill>
                <a:latin typeface="Average"/>
                <a:ea typeface="Average"/>
                <a:cs typeface="Average"/>
                <a:sym typeface="Average"/>
              </a:rPr>
              <a:t>Herbaciarnię Diamentowego Jubileuszu</a:t>
            </a:r>
            <a:endParaRPr sz="1700" dirty="0">
              <a:solidFill>
                <a:srgbClr val="CCCCCC"/>
              </a:solidFill>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okno, stół, wewnątrz, niebo&#10;&#10;Opis wygenerowany automatycznie">
            <a:extLst>
              <a:ext uri="{FF2B5EF4-FFF2-40B4-BE49-F238E27FC236}">
                <a16:creationId xmlns:a16="http://schemas.microsoft.com/office/drawing/2014/main" id="{0293DBF0-6989-402A-8951-174305D564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35280" y="606897"/>
            <a:ext cx="4034701" cy="2143435"/>
          </a:xfrm>
          <a:prstGeom prst="rect">
            <a:avLst/>
          </a:prstGeom>
        </p:spPr>
      </p:pic>
      <p:pic>
        <p:nvPicPr>
          <p:cNvPr id="8" name="Obraz 7" descr="Obraz zawierający stół, talerz, żywność, wewnątrz&#10;&#10;Opis wygenerowany automatycznie">
            <a:extLst>
              <a:ext uri="{FF2B5EF4-FFF2-40B4-BE49-F238E27FC236}">
                <a16:creationId xmlns:a16="http://schemas.microsoft.com/office/drawing/2014/main" id="{A800F2DD-227C-4F23-ADEC-6802D20522CC}"/>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74021" y="2491098"/>
            <a:ext cx="3952874" cy="2224087"/>
          </a:xfrm>
          <a:prstGeom prst="rect">
            <a:avLst/>
          </a:prstGeom>
        </p:spPr>
      </p:pic>
      <p:sp>
        <p:nvSpPr>
          <p:cNvPr id="10" name="pole tekstowe 9">
            <a:extLst>
              <a:ext uri="{FF2B5EF4-FFF2-40B4-BE49-F238E27FC236}">
                <a16:creationId xmlns:a16="http://schemas.microsoft.com/office/drawing/2014/main" id="{EE75E5DE-27F0-49F1-8A12-DFAC6B19FE2C}"/>
              </a:ext>
            </a:extLst>
          </p:cNvPr>
          <p:cNvSpPr txBox="1"/>
          <p:nvPr/>
        </p:nvSpPr>
        <p:spPr>
          <a:xfrm>
            <a:off x="335279" y="3157870"/>
            <a:ext cx="4034701" cy="1015663"/>
          </a:xfrm>
          <a:prstGeom prst="rect">
            <a:avLst/>
          </a:prstGeom>
          <a:noFill/>
        </p:spPr>
        <p:txBody>
          <a:bodyPr wrap="square" rtlCol="0">
            <a:spAutoFit/>
          </a:bodyPr>
          <a:lstStyle/>
          <a:p>
            <a:pPr algn="ctr"/>
            <a:r>
              <a:rPr lang="pl-PL" sz="2000" b="1" dirty="0" err="1">
                <a:solidFill>
                  <a:schemeClr val="tx1"/>
                </a:solidFill>
              </a:rPr>
              <a:t>Diamond</a:t>
            </a:r>
            <a:r>
              <a:rPr lang="pl-PL" sz="2000" b="1" dirty="0">
                <a:solidFill>
                  <a:schemeClr val="tx1"/>
                </a:solidFill>
              </a:rPr>
              <a:t> </a:t>
            </a:r>
            <a:r>
              <a:rPr lang="pl-PL" sz="2000" b="1" dirty="0" err="1">
                <a:solidFill>
                  <a:schemeClr val="tx1"/>
                </a:solidFill>
              </a:rPr>
              <a:t>Jubilee</a:t>
            </a:r>
            <a:r>
              <a:rPr lang="pl-PL" sz="2000" b="1" dirty="0">
                <a:solidFill>
                  <a:schemeClr val="tx1"/>
                </a:solidFill>
              </a:rPr>
              <a:t> </a:t>
            </a:r>
            <a:r>
              <a:rPr lang="pl-PL" sz="2000" b="1" dirty="0" err="1">
                <a:solidFill>
                  <a:schemeClr val="tx1"/>
                </a:solidFill>
              </a:rPr>
              <a:t>Tea</a:t>
            </a:r>
            <a:r>
              <a:rPr lang="pl-PL" sz="2000" b="1" dirty="0">
                <a:solidFill>
                  <a:schemeClr val="tx1"/>
                </a:solidFill>
              </a:rPr>
              <a:t> </a:t>
            </a:r>
            <a:r>
              <a:rPr lang="pl-PL" sz="2000" b="1" dirty="0" err="1">
                <a:solidFill>
                  <a:schemeClr val="tx1"/>
                </a:solidFill>
              </a:rPr>
              <a:t>Room</a:t>
            </a:r>
            <a:endParaRPr lang="pl-PL" sz="2000" b="1" dirty="0">
              <a:solidFill>
                <a:schemeClr val="tx1"/>
              </a:solidFill>
            </a:endParaRPr>
          </a:p>
          <a:p>
            <a:pPr algn="ctr"/>
            <a:r>
              <a:rPr lang="pl-PL" sz="2000" b="1" dirty="0">
                <a:solidFill>
                  <a:schemeClr val="tx1"/>
                </a:solidFill>
              </a:rPr>
              <a:t>Herbaciarnia Diamentowego Jubileuszu</a:t>
            </a:r>
          </a:p>
        </p:txBody>
      </p:sp>
      <p:sp>
        <p:nvSpPr>
          <p:cNvPr id="11" name="pole tekstowe 10">
            <a:extLst>
              <a:ext uri="{FF2B5EF4-FFF2-40B4-BE49-F238E27FC236}">
                <a16:creationId xmlns:a16="http://schemas.microsoft.com/office/drawing/2014/main" id="{9F02FAEB-21FD-43F4-9E5F-140B4676EF16}"/>
              </a:ext>
            </a:extLst>
          </p:cNvPr>
          <p:cNvSpPr txBox="1"/>
          <p:nvPr/>
        </p:nvSpPr>
        <p:spPr>
          <a:xfrm>
            <a:off x="5523259" y="1488557"/>
            <a:ext cx="3285461" cy="707886"/>
          </a:xfrm>
          <a:prstGeom prst="rect">
            <a:avLst/>
          </a:prstGeom>
          <a:noFill/>
        </p:spPr>
        <p:txBody>
          <a:bodyPr wrap="square" rtlCol="0">
            <a:spAutoFit/>
          </a:bodyPr>
          <a:lstStyle/>
          <a:p>
            <a:pPr algn="ctr"/>
            <a:r>
              <a:rPr lang="pl-PL" sz="2000" b="1" dirty="0" err="1">
                <a:solidFill>
                  <a:schemeClr val="tx1"/>
                </a:solidFill>
              </a:rPr>
              <a:t>Famous</a:t>
            </a:r>
            <a:r>
              <a:rPr lang="pl-PL" sz="2000" b="1" dirty="0">
                <a:solidFill>
                  <a:schemeClr val="tx1"/>
                </a:solidFill>
              </a:rPr>
              <a:t> </a:t>
            </a:r>
            <a:r>
              <a:rPr lang="pl-PL" sz="2000" b="1" dirty="0" err="1">
                <a:solidFill>
                  <a:schemeClr val="tx1"/>
                </a:solidFill>
              </a:rPr>
              <a:t>desserts</a:t>
            </a:r>
            <a:endParaRPr lang="pl-PL" sz="2000" b="1" dirty="0">
              <a:solidFill>
                <a:schemeClr val="tx1"/>
              </a:solidFill>
            </a:endParaRPr>
          </a:p>
          <a:p>
            <a:pPr algn="ctr"/>
            <a:r>
              <a:rPr lang="pl-PL" sz="2000" b="1" dirty="0">
                <a:solidFill>
                  <a:schemeClr val="tx1"/>
                </a:solidFill>
              </a:rPr>
              <a:t>Sławne desery</a:t>
            </a:r>
          </a:p>
        </p:txBody>
      </p:sp>
    </p:spTree>
    <p:extLst>
      <p:ext uri="{BB962C8B-B14F-4D97-AF65-F5344CB8AC3E}">
        <p14:creationId xmlns:p14="http://schemas.microsoft.com/office/powerpoint/2010/main" val="3978316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The Scotch Eggs</a:t>
            </a:r>
            <a:endParaRPr/>
          </a:p>
        </p:txBody>
      </p:sp>
      <p:sp>
        <p:nvSpPr>
          <p:cNvPr id="151" name="Google Shape;151;p26"/>
          <p:cNvSpPr txBox="1">
            <a:spLocks noGrp="1"/>
          </p:cNvSpPr>
          <p:nvPr>
            <p:ph type="body" idx="1"/>
          </p:nvPr>
        </p:nvSpPr>
        <p:spPr>
          <a:xfrm>
            <a:off x="0" y="1450475"/>
            <a:ext cx="45597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sz="2000" dirty="0"/>
              <a:t>In 1738,  </a:t>
            </a:r>
            <a:r>
              <a:rPr lang="pl-PL" sz="2000" dirty="0"/>
              <a:t>the </a:t>
            </a:r>
            <a:r>
              <a:rPr lang="pl-PL" sz="2000" dirty="0" err="1"/>
              <a:t>shops</a:t>
            </a:r>
            <a:r>
              <a:rPr lang="pl-PL" sz="2000" dirty="0"/>
              <a:t> </a:t>
            </a:r>
            <a:r>
              <a:rPr lang="pl-PL" sz="2000" dirty="0" err="1"/>
              <a:t>staff</a:t>
            </a:r>
            <a:r>
              <a:rPr lang="pl" sz="2000" dirty="0"/>
              <a:t> realized they were perfectly place</a:t>
            </a:r>
            <a:r>
              <a:rPr lang="pl-PL" sz="2000" dirty="0"/>
              <a:t>d</a:t>
            </a:r>
            <a:r>
              <a:rPr lang="pl" sz="2000" dirty="0"/>
              <a:t> for travellers and decided to make something quick and easy to eat on long distance journeys. After discussing this topic, they c</a:t>
            </a:r>
            <a:r>
              <a:rPr lang="pl-PL" sz="2000" dirty="0"/>
              <a:t>a</a:t>
            </a:r>
            <a:r>
              <a:rPr lang="pl" sz="2000" dirty="0"/>
              <a:t>me up with a hard boiled egg in sausage meat and coated in fried breadcrumbs.</a:t>
            </a:r>
          </a:p>
          <a:p>
            <a:pPr marL="0" lvl="0" indent="0" algn="ctr" rtl="0">
              <a:spcBef>
                <a:spcPts val="0"/>
              </a:spcBef>
              <a:spcAft>
                <a:spcPts val="1600"/>
              </a:spcAft>
              <a:buNone/>
            </a:pPr>
            <a:r>
              <a:rPr lang="pl" sz="2000" dirty="0"/>
              <a:t> It is still very popular!</a:t>
            </a:r>
            <a:endParaRPr sz="2000" dirty="0"/>
          </a:p>
        </p:txBody>
      </p:sp>
      <p:sp>
        <p:nvSpPr>
          <p:cNvPr id="152" name="Google Shape;152;p26"/>
          <p:cNvSpPr txBox="1"/>
          <p:nvPr/>
        </p:nvSpPr>
        <p:spPr>
          <a:xfrm>
            <a:off x="4795175" y="1450475"/>
            <a:ext cx="4208100" cy="3248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2000" dirty="0">
                <a:solidFill>
                  <a:srgbClr val="CCCCCC"/>
                </a:solidFill>
                <a:latin typeface="Average"/>
                <a:ea typeface="Average"/>
                <a:cs typeface="Average"/>
                <a:sym typeface="Average"/>
              </a:rPr>
              <a:t>W 1738 sprzedawcy </a:t>
            </a:r>
            <a:r>
              <a:rPr lang="pl-PL" sz="2000" dirty="0" err="1">
                <a:solidFill>
                  <a:srgbClr val="CCCCCC"/>
                </a:solidFill>
                <a:latin typeface="Average"/>
                <a:ea typeface="Average"/>
                <a:cs typeface="Average"/>
                <a:sym typeface="Average"/>
              </a:rPr>
              <a:t>zorientowa</a:t>
            </a:r>
            <a:r>
              <a:rPr lang="pl" sz="2000" dirty="0">
                <a:solidFill>
                  <a:srgbClr val="CCCCCC"/>
                </a:solidFill>
                <a:latin typeface="Average"/>
                <a:ea typeface="Average"/>
                <a:cs typeface="Average"/>
                <a:sym typeface="Average"/>
              </a:rPr>
              <a:t>li się, że są w idealnym miejscu dla podróżujących i </a:t>
            </a:r>
            <a:r>
              <a:rPr lang="pl-PL" sz="2000" dirty="0">
                <a:solidFill>
                  <a:srgbClr val="CCCCCC"/>
                </a:solidFill>
                <a:latin typeface="Average"/>
                <a:ea typeface="Average"/>
                <a:cs typeface="Average"/>
                <a:sym typeface="Average"/>
              </a:rPr>
              <a:t>postanowili </a:t>
            </a:r>
            <a:r>
              <a:rPr lang="pl" sz="2000" dirty="0">
                <a:solidFill>
                  <a:srgbClr val="CCCCCC"/>
                </a:solidFill>
                <a:latin typeface="Average"/>
                <a:ea typeface="Average"/>
                <a:cs typeface="Average"/>
                <a:sym typeface="Average"/>
              </a:rPr>
              <a:t>stworzyć coś szybkiego i wygodnego do jedzenia podczas długich podróży. </a:t>
            </a:r>
          </a:p>
          <a:p>
            <a:pPr marL="0" lvl="0" indent="0" algn="ctr" rtl="0">
              <a:spcBef>
                <a:spcPts val="0"/>
              </a:spcBef>
              <a:spcAft>
                <a:spcPts val="0"/>
              </a:spcAft>
              <a:buNone/>
            </a:pPr>
            <a:r>
              <a:rPr lang="pl" sz="2000" dirty="0">
                <a:solidFill>
                  <a:srgbClr val="CCCCCC"/>
                </a:solidFill>
                <a:latin typeface="Average"/>
                <a:ea typeface="Average"/>
                <a:cs typeface="Average"/>
                <a:sym typeface="Average"/>
              </a:rPr>
              <a:t>Po omówieniu tego tematu, wpadli na pomysł zrobienia jajka na twardo w mięsie </a:t>
            </a:r>
            <a:r>
              <a:rPr lang="pl-PL" sz="2000" dirty="0">
                <a:solidFill>
                  <a:srgbClr val="CCCCCC"/>
                </a:solidFill>
                <a:latin typeface="Average"/>
                <a:ea typeface="Average"/>
                <a:cs typeface="Average"/>
                <a:sym typeface="Average"/>
              </a:rPr>
              <a:t>mielonym, </a:t>
            </a:r>
            <a:r>
              <a:rPr lang="pl" sz="2000" dirty="0">
                <a:solidFill>
                  <a:srgbClr val="CCCCCC"/>
                </a:solidFill>
                <a:latin typeface="Average"/>
                <a:ea typeface="Average"/>
                <a:cs typeface="Average"/>
                <a:sym typeface="Average"/>
              </a:rPr>
              <a:t>obtoczonym w bułce tartej </a:t>
            </a:r>
            <a:r>
              <a:rPr lang="pl-PL" sz="2000" dirty="0">
                <a:solidFill>
                  <a:srgbClr val="CCCCCC"/>
                </a:solidFill>
                <a:latin typeface="Average"/>
                <a:ea typeface="Average"/>
                <a:cs typeface="Average"/>
                <a:sym typeface="Average"/>
              </a:rPr>
              <a:t>i usmażonym</a:t>
            </a:r>
            <a:r>
              <a:rPr lang="pl" sz="2000" dirty="0">
                <a:solidFill>
                  <a:srgbClr val="CCCCCC"/>
                </a:solidFill>
                <a:latin typeface="Average"/>
                <a:ea typeface="Average"/>
                <a:cs typeface="Average"/>
                <a:sym typeface="Average"/>
              </a:rPr>
              <a:t>. </a:t>
            </a:r>
          </a:p>
          <a:p>
            <a:pPr marL="0" lvl="0" indent="0" algn="ctr" rtl="0">
              <a:spcBef>
                <a:spcPts val="0"/>
              </a:spcBef>
              <a:spcAft>
                <a:spcPts val="0"/>
              </a:spcAft>
              <a:buNone/>
            </a:pPr>
            <a:r>
              <a:rPr lang="pl" sz="2000" dirty="0">
                <a:solidFill>
                  <a:srgbClr val="CCCCCC"/>
                </a:solidFill>
                <a:latin typeface="Average"/>
                <a:ea typeface="Average"/>
                <a:cs typeface="Average"/>
                <a:sym typeface="Average"/>
              </a:rPr>
              <a:t>Ciągle jest bardz</a:t>
            </a:r>
            <a:r>
              <a:rPr lang="pl-PL" sz="2000" dirty="0">
                <a:solidFill>
                  <a:srgbClr val="CCCCCC"/>
                </a:solidFill>
                <a:latin typeface="Average"/>
                <a:ea typeface="Average"/>
                <a:cs typeface="Average"/>
                <a:sym typeface="Average"/>
              </a:rPr>
              <a:t>o</a:t>
            </a:r>
            <a:r>
              <a:rPr lang="pl" sz="2000" dirty="0">
                <a:solidFill>
                  <a:srgbClr val="CCCCCC"/>
                </a:solidFill>
                <a:latin typeface="Average"/>
                <a:ea typeface="Average"/>
                <a:cs typeface="Average"/>
                <a:sym typeface="Average"/>
              </a:rPr>
              <a:t> popularne !</a:t>
            </a:r>
            <a:endParaRPr sz="2000" dirty="0">
              <a:solidFill>
                <a:srgbClr val="CCCCCC"/>
              </a:solidFill>
              <a:latin typeface="Average"/>
              <a:ea typeface="Average"/>
              <a:cs typeface="Average"/>
              <a:sym typeface="Average"/>
            </a:endParaRPr>
          </a:p>
        </p:txBody>
      </p:sp>
      <p:sp>
        <p:nvSpPr>
          <p:cNvPr id="153" name="Google Shape;153;p26"/>
          <p:cNvSpPr txBox="1"/>
          <p:nvPr/>
        </p:nvSpPr>
        <p:spPr>
          <a:xfrm>
            <a:off x="4958050" y="445025"/>
            <a:ext cx="2769600" cy="33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3000">
                <a:solidFill>
                  <a:srgbClr val="FFFFFF"/>
                </a:solidFill>
                <a:latin typeface="Oswald"/>
                <a:ea typeface="Oswald"/>
                <a:cs typeface="Oswald"/>
                <a:sym typeface="Oswald"/>
              </a:rPr>
              <a:t>Szkockie Jajko</a:t>
            </a:r>
            <a:endParaRPr sz="3000">
              <a:solidFill>
                <a:srgbClr val="FFFFFF"/>
              </a:solidFill>
              <a:latin typeface="Oswald"/>
              <a:ea typeface="Oswald"/>
              <a:cs typeface="Oswald"/>
              <a:sym typeface="Oswa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630213" y="189525"/>
            <a:ext cx="7883575" cy="4427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t="-9000" b="-9000"/>
          </a:stretch>
        </a:blipFill>
        <a:effectLst/>
      </p:bgPr>
    </p:bg>
    <p:spTree>
      <p:nvGrpSpPr>
        <p:cNvPr id="1" name="Shape 169"/>
        <p:cNvGrpSpPr/>
        <p:nvPr/>
      </p:nvGrpSpPr>
      <p:grpSpPr>
        <a:xfrm>
          <a:off x="0" y="0"/>
          <a:ext cx="0" cy="0"/>
          <a:chOff x="0" y="0"/>
          <a:chExt cx="0" cy="0"/>
        </a:xfrm>
      </p:grpSpPr>
      <p:sp>
        <p:nvSpPr>
          <p:cNvPr id="170" name="Google Shape;170;p29"/>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b="1" dirty="0">
                <a:solidFill>
                  <a:srgbClr val="002060"/>
                </a:solidFill>
              </a:rPr>
              <a:t>SELFRIDGES</a:t>
            </a:r>
            <a:endParaRPr b="1" dirty="0">
              <a:solidFill>
                <a:srgbClr val="002060"/>
              </a:solidFill>
            </a:endParaRPr>
          </a:p>
        </p:txBody>
      </p:sp>
      <p:sp>
        <p:nvSpPr>
          <p:cNvPr id="171" name="Google Shape;171;p29"/>
          <p:cNvSpPr txBox="1">
            <a:spLocks noGrp="1"/>
          </p:cNvSpPr>
          <p:nvPr>
            <p:ph type="subTitle" idx="1"/>
          </p:nvPr>
        </p:nvSpPr>
        <p:spPr>
          <a:xfrm>
            <a:off x="671250" y="3174875"/>
            <a:ext cx="7801500" cy="115093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3200" b="1" dirty="0">
                <a:solidFill>
                  <a:srgbClr val="002060"/>
                </a:solidFill>
              </a:rPr>
              <a:t>More than a shop.</a:t>
            </a:r>
            <a:endParaRPr sz="3200" b="1" dirty="0">
              <a:solidFill>
                <a:srgbClr val="002060"/>
              </a:solidFill>
            </a:endParaRPr>
          </a:p>
          <a:p>
            <a:pPr marL="0" lvl="0" indent="0" algn="ctr" rtl="0">
              <a:spcBef>
                <a:spcPts val="0"/>
              </a:spcBef>
              <a:spcAft>
                <a:spcPts val="0"/>
              </a:spcAft>
              <a:buNone/>
            </a:pPr>
            <a:r>
              <a:rPr lang="pl" sz="3200" b="1" dirty="0">
                <a:solidFill>
                  <a:srgbClr val="002060"/>
                </a:solidFill>
              </a:rPr>
              <a:t>Więcej niż sklep.</a:t>
            </a:r>
            <a:endParaRPr sz="3200" b="1"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SELFRIDGES</a:t>
            </a:r>
            <a:endParaRPr/>
          </a:p>
        </p:txBody>
      </p:sp>
      <p:sp>
        <p:nvSpPr>
          <p:cNvPr id="177" name="Google Shape;177;p30"/>
          <p:cNvSpPr txBox="1">
            <a:spLocks noGrp="1"/>
          </p:cNvSpPr>
          <p:nvPr>
            <p:ph type="body" idx="1"/>
          </p:nvPr>
        </p:nvSpPr>
        <p:spPr>
          <a:xfrm>
            <a:off x="184431" y="1017725"/>
            <a:ext cx="3487569" cy="4266656"/>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dirty="0"/>
              <a:t>It’s a chain of high-end department stores in the UK, operated by Selfridges Retail Limited. It was founded by Harry Gordon in 1908. The shop on Oxford Street is the second biggest shop (after Harrod’s). </a:t>
            </a:r>
            <a:r>
              <a:rPr lang="pl-PL" dirty="0"/>
              <a:t>It was </a:t>
            </a:r>
            <a:r>
              <a:rPr lang="pl" dirty="0"/>
              <a:t>opened </a:t>
            </a:r>
            <a:r>
              <a:rPr lang="pl-PL" dirty="0"/>
              <a:t>on</a:t>
            </a:r>
            <a:r>
              <a:rPr lang="pl" dirty="0"/>
              <a:t> </a:t>
            </a:r>
            <a:br>
              <a:rPr lang="pl" dirty="0"/>
            </a:br>
            <a:r>
              <a:rPr lang="pl" dirty="0"/>
              <a:t>15</a:t>
            </a:r>
            <a:r>
              <a:rPr lang="pl-PL" dirty="0"/>
              <a:t>th</a:t>
            </a:r>
            <a:r>
              <a:rPr lang="pl" dirty="0"/>
              <a:t> March 1909. You can also find other Selfridges in the Trafford Centre, Exchange Square </a:t>
            </a:r>
            <a:r>
              <a:rPr lang="pl-PL" dirty="0"/>
              <a:t>in</a:t>
            </a:r>
            <a:r>
              <a:rPr lang="pl" dirty="0"/>
              <a:t> Manchester </a:t>
            </a:r>
            <a:r>
              <a:rPr lang="pl-PL" dirty="0" err="1"/>
              <a:t>or</a:t>
            </a:r>
            <a:r>
              <a:rPr lang="pl-PL" dirty="0"/>
              <a:t> in </a:t>
            </a:r>
            <a:r>
              <a:rPr lang="pl" dirty="0"/>
              <a:t>Bullring in Birmingham.</a:t>
            </a:r>
            <a:endParaRPr dirty="0"/>
          </a:p>
        </p:txBody>
      </p:sp>
      <p:pic>
        <p:nvPicPr>
          <p:cNvPr id="178" name="Google Shape;178;p30"/>
          <p:cNvPicPr preferRelativeResize="0"/>
          <p:nvPr/>
        </p:nvPicPr>
        <p:blipFill>
          <a:blip r:embed="rId3">
            <a:alphaModFix/>
          </a:blip>
          <a:stretch>
            <a:fillRect/>
          </a:stretch>
        </p:blipFill>
        <p:spPr>
          <a:xfrm>
            <a:off x="3743150" y="1629013"/>
            <a:ext cx="1905000" cy="2581275"/>
          </a:xfrm>
          <a:prstGeom prst="rect">
            <a:avLst/>
          </a:prstGeom>
          <a:noFill/>
          <a:ln>
            <a:noFill/>
          </a:ln>
        </p:spPr>
      </p:pic>
      <p:sp>
        <p:nvSpPr>
          <p:cNvPr id="179" name="Google Shape;179;p30"/>
          <p:cNvSpPr txBox="1"/>
          <p:nvPr/>
        </p:nvSpPr>
        <p:spPr>
          <a:xfrm>
            <a:off x="5656431" y="1017725"/>
            <a:ext cx="3487569" cy="390511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1800" dirty="0">
                <a:solidFill>
                  <a:srgbClr val="CCCCCC"/>
                </a:solidFill>
                <a:latin typeface="Average"/>
                <a:ea typeface="Average"/>
                <a:cs typeface="Average"/>
                <a:sym typeface="Average"/>
              </a:rPr>
              <a:t>Jest to sieć luksusowych domów towarowych w Wielkiej Bry</a:t>
            </a:r>
            <a:r>
              <a:rPr lang="pl-PL" sz="1800" dirty="0" err="1">
                <a:solidFill>
                  <a:srgbClr val="CCCCCC"/>
                </a:solidFill>
                <a:latin typeface="Average"/>
                <a:ea typeface="Average"/>
                <a:cs typeface="Average"/>
                <a:sym typeface="Average"/>
              </a:rPr>
              <a:t>tanii</a:t>
            </a:r>
            <a:r>
              <a:rPr lang="pl" sz="1800" dirty="0">
                <a:solidFill>
                  <a:srgbClr val="CCCCCC"/>
                </a:solidFill>
                <a:latin typeface="Average"/>
                <a:ea typeface="Average"/>
                <a:cs typeface="Average"/>
                <a:sym typeface="Average"/>
              </a:rPr>
              <a:t>, prowadzon</a:t>
            </a:r>
            <a:r>
              <a:rPr lang="pl-PL" sz="1800" dirty="0" err="1">
                <a:solidFill>
                  <a:srgbClr val="CCCCCC"/>
                </a:solidFill>
                <a:latin typeface="Average"/>
                <a:ea typeface="Average"/>
                <a:cs typeface="Average"/>
                <a:sym typeface="Average"/>
              </a:rPr>
              <a:t>ych</a:t>
            </a:r>
            <a:r>
              <a:rPr lang="pl" sz="1800" dirty="0">
                <a:solidFill>
                  <a:srgbClr val="CCCCCC"/>
                </a:solidFill>
                <a:latin typeface="Average"/>
                <a:ea typeface="Average"/>
                <a:cs typeface="Average"/>
                <a:sym typeface="Average"/>
              </a:rPr>
              <a:t> przez Selfridges Retail Limited. Założył go Harry Gordon w 1908. Sklep na Oxford Street jest drugim największym sklepem (zaraz po Harrods</a:t>
            </a:r>
            <a:r>
              <a:rPr lang="pl-PL" sz="1800" dirty="0" err="1">
                <a:solidFill>
                  <a:srgbClr val="CCCCCC"/>
                </a:solidFill>
                <a:latin typeface="Average"/>
                <a:ea typeface="Average"/>
                <a:cs typeface="Average"/>
                <a:sym typeface="Average"/>
              </a:rPr>
              <a:t>ie</a:t>
            </a:r>
            <a:r>
              <a:rPr lang="pl" sz="1800" dirty="0">
                <a:solidFill>
                  <a:srgbClr val="CCCCCC"/>
                </a:solidFill>
                <a:latin typeface="Average"/>
                <a:ea typeface="Average"/>
                <a:cs typeface="Average"/>
                <a:sym typeface="Average"/>
              </a:rPr>
              <a:t>). </a:t>
            </a:r>
            <a:r>
              <a:rPr lang="pl-PL" sz="1800" dirty="0">
                <a:solidFill>
                  <a:srgbClr val="CCCCCC"/>
                </a:solidFill>
                <a:latin typeface="Average"/>
                <a:ea typeface="Average"/>
                <a:cs typeface="Average"/>
                <a:sym typeface="Average"/>
              </a:rPr>
              <a:t>O</a:t>
            </a:r>
            <a:r>
              <a:rPr lang="pl" sz="1800" dirty="0">
                <a:solidFill>
                  <a:srgbClr val="CCCCCC"/>
                </a:solidFill>
                <a:latin typeface="Average"/>
                <a:ea typeface="Average"/>
                <a:cs typeface="Average"/>
                <a:sym typeface="Average"/>
              </a:rPr>
              <a:t>tworzo</a:t>
            </a:r>
            <a:r>
              <a:rPr lang="pl-PL" sz="1800" dirty="0">
                <a:solidFill>
                  <a:srgbClr val="CCCCCC"/>
                </a:solidFill>
                <a:latin typeface="Average"/>
                <a:ea typeface="Average"/>
                <a:cs typeface="Average"/>
                <a:sym typeface="Average"/>
              </a:rPr>
              <a:t>no go</a:t>
            </a:r>
            <a:r>
              <a:rPr lang="pl" sz="1800" dirty="0">
                <a:solidFill>
                  <a:srgbClr val="CCCCCC"/>
                </a:solidFill>
                <a:latin typeface="Average"/>
                <a:ea typeface="Average"/>
                <a:cs typeface="Average"/>
                <a:sym typeface="Average"/>
              </a:rPr>
              <a:t> 15 Marca 1909. Można również znaleźć kilka </a:t>
            </a:r>
            <a:r>
              <a:rPr lang="pl-PL" sz="1800" dirty="0">
                <a:solidFill>
                  <a:srgbClr val="CCCCCC"/>
                </a:solidFill>
                <a:latin typeface="Average"/>
                <a:ea typeface="Average"/>
                <a:cs typeface="Average"/>
                <a:sym typeface="Average"/>
              </a:rPr>
              <a:t>innych sklepów </a:t>
            </a:r>
            <a:r>
              <a:rPr lang="pl" sz="1800" dirty="0">
                <a:solidFill>
                  <a:srgbClr val="CCCCCC"/>
                </a:solidFill>
                <a:latin typeface="Average"/>
                <a:ea typeface="Average"/>
                <a:cs typeface="Average"/>
                <a:sym typeface="Average"/>
              </a:rPr>
              <a:t>Selfridges w Trafford Centre, Exchange Square w Manchester </a:t>
            </a:r>
            <a:r>
              <a:rPr lang="pl-PL" sz="1800" dirty="0">
                <a:solidFill>
                  <a:srgbClr val="CCCCCC"/>
                </a:solidFill>
                <a:latin typeface="Average"/>
                <a:ea typeface="Average"/>
                <a:cs typeface="Average"/>
                <a:sym typeface="Average"/>
              </a:rPr>
              <a:t>czy w </a:t>
            </a:r>
            <a:r>
              <a:rPr lang="pl" sz="1800" dirty="0">
                <a:solidFill>
                  <a:srgbClr val="CCCCCC"/>
                </a:solidFill>
                <a:latin typeface="Average"/>
                <a:ea typeface="Average"/>
                <a:cs typeface="Average"/>
                <a:sym typeface="Average"/>
              </a:rPr>
              <a:t>Bullring w Birmingham.</a:t>
            </a:r>
            <a:endParaRPr sz="1800" dirty="0">
              <a:solidFill>
                <a:srgbClr val="CCCCCC"/>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9000"/>
            <a:lum/>
            <a:extLst>
              <a:ext uri="{837473B0-CC2E-450A-ABE3-18F120FF3D39}">
                <a1611:picAttrSrcUrl xmlns:a1611="http://schemas.microsoft.com/office/drawing/2016/11/main" r:id="rId4"/>
              </a:ext>
            </a:extLst>
          </a:blip>
          <a:srcRect/>
          <a:stretch>
            <a:fillRect t="-6000" b="-6000"/>
          </a:stretch>
        </a:blip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sz="7200" b="1" dirty="0">
                <a:solidFill>
                  <a:srgbClr val="00B050"/>
                </a:solidFill>
              </a:rPr>
              <a:t>HARROD’S</a:t>
            </a:r>
            <a:endParaRPr sz="7200" b="1" dirty="0">
              <a:solidFill>
                <a:srgbClr val="00B050"/>
              </a:solidFill>
            </a:endParaRPr>
          </a:p>
        </p:txBody>
      </p:sp>
      <p:sp>
        <p:nvSpPr>
          <p:cNvPr id="68" name="Google Shape;68;p14"/>
          <p:cNvSpPr txBox="1">
            <a:spLocks noGrp="1"/>
          </p:cNvSpPr>
          <p:nvPr>
            <p:ph type="subTitle" idx="1"/>
          </p:nvPr>
        </p:nvSpPr>
        <p:spPr>
          <a:xfrm>
            <a:off x="548640" y="3174876"/>
            <a:ext cx="7924110" cy="13545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3600" b="1" dirty="0">
                <a:solidFill>
                  <a:srgbClr val="00B050"/>
                </a:solidFill>
              </a:rPr>
              <a:t>The largest department store in Europe.</a:t>
            </a:r>
            <a:br>
              <a:rPr lang="pl" sz="3600" b="1" dirty="0">
                <a:solidFill>
                  <a:srgbClr val="00B050"/>
                </a:solidFill>
              </a:rPr>
            </a:br>
            <a:r>
              <a:rPr lang="pl" sz="3600" b="1" dirty="0">
                <a:solidFill>
                  <a:srgbClr val="00B050"/>
                </a:solidFill>
              </a:rPr>
              <a:t>Największy dom towarowy w Europie.</a:t>
            </a:r>
            <a:endParaRPr sz="3600" b="1" dirty="0">
              <a:solidFill>
                <a:srgbClr val="00B05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31"/>
          <p:cNvPicPr preferRelativeResize="0"/>
          <p:nvPr/>
        </p:nvPicPr>
        <p:blipFill>
          <a:blip r:embed="rId3">
            <a:alphaModFix/>
          </a:blip>
          <a:stretch>
            <a:fillRect/>
          </a:stretch>
        </p:blipFill>
        <p:spPr>
          <a:xfrm>
            <a:off x="152400" y="542013"/>
            <a:ext cx="8839201" cy="405948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150975" y="330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HISTORY</a:t>
            </a:r>
            <a:endParaRPr/>
          </a:p>
        </p:txBody>
      </p:sp>
      <p:sp>
        <p:nvSpPr>
          <p:cNvPr id="190" name="Google Shape;190;p32"/>
          <p:cNvSpPr txBox="1">
            <a:spLocks noGrp="1"/>
          </p:cNvSpPr>
          <p:nvPr>
            <p:ph type="body" idx="1"/>
          </p:nvPr>
        </p:nvSpPr>
        <p:spPr>
          <a:xfrm>
            <a:off x="64425" y="514100"/>
            <a:ext cx="4646400" cy="31353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pl" sz="1600"/>
              <a:t>In 1906 H. G. Selfridge arrived to London. His dreams was to open a store there. Since 2003 W. Galen Weston and his family have owned and operated the business. It has been called Best Department store four times! It promises to amaze and surprise their customers. “Everyone is welcome” “</a:t>
            </a:r>
            <a:r>
              <a:rPr lang="pl" sz="1600">
                <a:solidFill>
                  <a:srgbClr val="FFFFFF"/>
                </a:solidFill>
              </a:rPr>
              <a:t>Thought-provoking, unconventional and fearlessly creative: at Selfridges we have always sought to do things a little differently. You see, our stores are run on imagination. They’re social spaces, not just shops. They’re environments in which you can enjoy extraordinary experiences that you can’t find elsewhere. For us, luxury isn’t merely about a price tag; it’s something that can offer real value to all. So join us as we explore what makes Selfridges so special…” </a:t>
            </a:r>
            <a:r>
              <a:rPr lang="pl" sz="1600">
                <a:solidFill>
                  <a:srgbClr val="CCCCCC"/>
                </a:solidFill>
              </a:rPr>
              <a:t>That’s how they represent themselves</a:t>
            </a:r>
            <a:endParaRPr sz="1600">
              <a:solidFill>
                <a:srgbClr val="CCCCCC"/>
              </a:solidFill>
            </a:endParaRPr>
          </a:p>
        </p:txBody>
      </p:sp>
      <p:sp>
        <p:nvSpPr>
          <p:cNvPr id="191" name="Google Shape;191;p32"/>
          <p:cNvSpPr txBox="1"/>
          <p:nvPr/>
        </p:nvSpPr>
        <p:spPr>
          <a:xfrm>
            <a:off x="4782450" y="514100"/>
            <a:ext cx="4451100" cy="307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1600">
                <a:solidFill>
                  <a:srgbClr val="CCCCCC"/>
                </a:solidFill>
                <a:latin typeface="Average"/>
                <a:ea typeface="Average"/>
                <a:cs typeface="Average"/>
                <a:sym typeface="Average"/>
              </a:rPr>
              <a:t>W 1906 H. G. Selfridges przyjechał do Londynu. Jego marzeniem było otworzenie sklepu w tym miejscu. Od 2003 W. Galen Weston i jego rodzina przejęli biznes. Nazwano go najlepszym domem towarowym 4 razy ! Obiecuje zachwycać i zaskakiwać swoich klientów. “Wszyscy są mile widziani” </a:t>
            </a:r>
            <a:r>
              <a:rPr lang="pl" sz="1600">
                <a:solidFill>
                  <a:srgbClr val="FFFFFF"/>
                </a:solidFill>
                <a:latin typeface="Average"/>
                <a:ea typeface="Average"/>
                <a:cs typeface="Average"/>
                <a:sym typeface="Average"/>
              </a:rPr>
              <a:t>“Skłania do myślenia, niekonwencjonalne i kreatywnie odważne : W Selfridges od zawsze szukaliśmy jak robić coś inaczej. Widzicie, nasze sklepy żyją kreatywnością. To przestrzenie społeczne, nie jedynie sklep. Ich otoczenie w których możesz cieszyć się nietypowymi przeżyciami, których nigdzie indziej nie znajdziesz. Dla nas, luksus nie jest jedynie z uwagi na metke; to coś co offeruje prawdziwą wartość wszystkiemu. Więc dołącz do nas, gdy my poszukujemy co tworzy Selfridges tak specjlanym…” </a:t>
            </a:r>
            <a:r>
              <a:rPr lang="pl" sz="1600">
                <a:solidFill>
                  <a:srgbClr val="CCCCCC"/>
                </a:solidFill>
                <a:latin typeface="Average"/>
                <a:ea typeface="Average"/>
                <a:cs typeface="Average"/>
                <a:sym typeface="Average"/>
              </a:rPr>
              <a:t>Tak siebie reprezentują</a:t>
            </a:r>
            <a:endParaRPr sz="1600">
              <a:solidFill>
                <a:srgbClr val="CCCCCC"/>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5"/>
          <p:cNvPicPr preferRelativeResize="0"/>
          <p:nvPr/>
        </p:nvPicPr>
        <p:blipFill>
          <a:blip r:embed="rId3">
            <a:alphaModFix/>
          </a:blip>
          <a:stretch>
            <a:fillRect/>
          </a:stretch>
        </p:blipFill>
        <p:spPr>
          <a:xfrm>
            <a:off x="152400" y="542013"/>
            <a:ext cx="8839201" cy="40594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FUNFACTS</a:t>
            </a:r>
            <a:endParaRPr/>
          </a:p>
        </p:txBody>
      </p:sp>
      <p:sp>
        <p:nvSpPr>
          <p:cNvPr id="202" name="Google Shape;202;p34"/>
          <p:cNvSpPr txBox="1">
            <a:spLocks noGrp="1"/>
          </p:cNvSpPr>
          <p:nvPr>
            <p:ph type="body" idx="1"/>
          </p:nvPr>
        </p:nvSpPr>
        <p:spPr>
          <a:xfrm>
            <a:off x="311700" y="1152475"/>
            <a:ext cx="4065300" cy="378103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dirty="0">
                <a:solidFill>
                  <a:srgbClr val="F3F3F3"/>
                </a:solidFill>
              </a:rPr>
              <a:t>H. G. Selfridge was a big supporter of women's rights, creating window displays that supported the Suffragettes. He even  created the first toilets for women in a department store.</a:t>
            </a:r>
            <a:endParaRPr dirty="0">
              <a:solidFill>
                <a:srgbClr val="F3F3F3"/>
              </a:solidFill>
            </a:endParaRPr>
          </a:p>
          <a:p>
            <a:pPr marL="0" lvl="0" indent="0" algn="ctr" rtl="0">
              <a:spcBef>
                <a:spcPts val="1600"/>
              </a:spcBef>
              <a:spcAft>
                <a:spcPts val="1600"/>
              </a:spcAft>
              <a:buNone/>
            </a:pPr>
            <a:r>
              <a:rPr lang="pl" dirty="0">
                <a:solidFill>
                  <a:srgbClr val="F3F3F3"/>
                </a:solidFill>
              </a:rPr>
              <a:t> H. G. Selfridge brought true theatre to our shopping experience. On the lower ground you can visit Dolly’s Café, named after the Dolly Sisters who performed in store (and </a:t>
            </a:r>
            <a:r>
              <a:rPr lang="pl-PL" dirty="0">
                <a:solidFill>
                  <a:srgbClr val="F3F3F3"/>
                </a:solidFill>
              </a:rPr>
              <a:t>a </a:t>
            </a:r>
            <a:r>
              <a:rPr lang="pl" dirty="0">
                <a:solidFill>
                  <a:srgbClr val="F3F3F3"/>
                </a:solidFill>
              </a:rPr>
              <a:t>woo</a:t>
            </a:r>
            <a:r>
              <a:rPr lang="pl-PL" dirty="0">
                <a:solidFill>
                  <a:srgbClr val="F3F3F3"/>
                </a:solidFill>
              </a:rPr>
              <a:t>d</a:t>
            </a:r>
            <a:r>
              <a:rPr lang="pl" dirty="0">
                <a:solidFill>
                  <a:srgbClr val="F3F3F3"/>
                </a:solidFill>
              </a:rPr>
              <a:t>e</a:t>
            </a:r>
            <a:r>
              <a:rPr lang="pl-PL" dirty="0">
                <a:solidFill>
                  <a:srgbClr val="F3F3F3"/>
                </a:solidFill>
              </a:rPr>
              <a:t>n</a:t>
            </a:r>
            <a:r>
              <a:rPr lang="pl" dirty="0">
                <a:solidFill>
                  <a:srgbClr val="F3F3F3"/>
                </a:solidFill>
              </a:rPr>
              <a:t> Harry himself!).</a:t>
            </a:r>
            <a:endParaRPr dirty="0">
              <a:solidFill>
                <a:srgbClr val="F3F3F3"/>
              </a:solidFill>
            </a:endParaRPr>
          </a:p>
        </p:txBody>
      </p:sp>
      <p:sp>
        <p:nvSpPr>
          <p:cNvPr id="203" name="Google Shape;203;p34"/>
          <p:cNvSpPr txBox="1"/>
          <p:nvPr/>
        </p:nvSpPr>
        <p:spPr>
          <a:xfrm>
            <a:off x="4933300" y="1289750"/>
            <a:ext cx="3721500" cy="3516166"/>
          </a:xfrm>
          <a:prstGeom prst="rect">
            <a:avLst/>
          </a:prstGeom>
          <a:noFill/>
          <a:ln>
            <a:noFill/>
          </a:ln>
        </p:spPr>
        <p:txBody>
          <a:bodyPr spcFirstLastPara="1" wrap="square" lIns="91425" tIns="91425" rIns="91425" bIns="91425" anchor="t" anchorCtr="0">
            <a:noAutofit/>
          </a:bodyPr>
          <a:lstStyle/>
          <a:p>
            <a:pPr lvl="0" algn="ctr"/>
            <a:r>
              <a:rPr lang="pl" sz="1800" dirty="0">
                <a:solidFill>
                  <a:srgbClr val="F3F3F3"/>
                </a:solidFill>
                <a:latin typeface="Average"/>
                <a:ea typeface="Average"/>
                <a:cs typeface="Average"/>
                <a:sym typeface="Average"/>
              </a:rPr>
              <a:t>H. G. Selfridge ogromnie wspierał prawa kobiet, tworząc wystawy </a:t>
            </a:r>
            <a:r>
              <a:rPr lang="pl-PL" sz="1800" dirty="0">
                <a:solidFill>
                  <a:srgbClr val="F3F3F3"/>
                </a:solidFill>
                <a:latin typeface="Average"/>
                <a:ea typeface="Average"/>
                <a:cs typeface="Average"/>
                <a:sym typeface="Average"/>
              </a:rPr>
              <a:t>okienne, </a:t>
            </a:r>
            <a:r>
              <a:rPr lang="pl" sz="1800" dirty="0">
                <a:solidFill>
                  <a:srgbClr val="F3F3F3"/>
                </a:solidFill>
                <a:latin typeface="Average"/>
                <a:ea typeface="Average"/>
                <a:cs typeface="Average"/>
                <a:sym typeface="Average"/>
              </a:rPr>
              <a:t>które wspierały Sufrażystki. Stworzył </a:t>
            </a:r>
            <a:r>
              <a:rPr lang="pl-PL" sz="1800" dirty="0">
                <a:solidFill>
                  <a:srgbClr val="F3F3F3"/>
                </a:solidFill>
                <a:latin typeface="Average"/>
                <a:ea typeface="Average"/>
                <a:cs typeface="Average"/>
                <a:sym typeface="Average"/>
              </a:rPr>
              <a:t>również </a:t>
            </a:r>
            <a:r>
              <a:rPr lang="pl" sz="1800" dirty="0">
                <a:solidFill>
                  <a:srgbClr val="F3F3F3"/>
                </a:solidFill>
                <a:latin typeface="Average"/>
                <a:ea typeface="Average"/>
                <a:cs typeface="Average"/>
                <a:sym typeface="Average"/>
              </a:rPr>
              <a:t>pierwsze w sklepach towarowych toalety dla kobiet. </a:t>
            </a:r>
            <a:endParaRPr sz="1800" dirty="0">
              <a:solidFill>
                <a:srgbClr val="F3F3F3"/>
              </a:solidFill>
              <a:latin typeface="Average"/>
              <a:ea typeface="Average"/>
              <a:cs typeface="Average"/>
              <a:sym typeface="Average"/>
            </a:endParaRPr>
          </a:p>
          <a:p>
            <a:pPr marL="0" lvl="0" indent="0" algn="ctr" rtl="0">
              <a:spcBef>
                <a:spcPts val="0"/>
              </a:spcBef>
              <a:spcAft>
                <a:spcPts val="0"/>
              </a:spcAft>
              <a:buNone/>
            </a:pPr>
            <a:r>
              <a:rPr lang="pl" sz="1800" dirty="0">
                <a:solidFill>
                  <a:srgbClr val="F3F3F3"/>
                </a:solidFill>
                <a:latin typeface="Average"/>
                <a:ea typeface="Average"/>
                <a:cs typeface="Average"/>
                <a:sym typeface="Average"/>
              </a:rPr>
              <a:t>H. G. Selfridge wniósł prawdziwy teatr do przeżyć zakupowych. Na parterze można odwiedzić Dolly’s Café, nazwane tak o</a:t>
            </a:r>
            <a:r>
              <a:rPr lang="pl-PL" sz="1800" dirty="0">
                <a:solidFill>
                  <a:srgbClr val="F3F3F3"/>
                </a:solidFill>
                <a:latin typeface="Average"/>
                <a:ea typeface="Average"/>
                <a:cs typeface="Average"/>
                <a:sym typeface="Average"/>
              </a:rPr>
              <a:t>d Sióstr</a:t>
            </a:r>
            <a:r>
              <a:rPr lang="pl" sz="1800" dirty="0">
                <a:solidFill>
                  <a:srgbClr val="F3F3F3"/>
                </a:solidFill>
                <a:latin typeface="Average"/>
                <a:ea typeface="Average"/>
                <a:cs typeface="Average"/>
                <a:sym typeface="Average"/>
              </a:rPr>
              <a:t> Dolly, które występowały w sklepie ( i drewnianego Harrego w jego własnej osobie.)</a:t>
            </a:r>
            <a:endParaRPr sz="1800" dirty="0">
              <a:solidFill>
                <a:srgbClr val="F3F3F3"/>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3"/>
          <p:cNvPicPr preferRelativeResize="0"/>
          <p:nvPr/>
        </p:nvPicPr>
        <p:blipFill>
          <a:blip r:embed="rId3">
            <a:alphaModFix/>
          </a:blip>
          <a:stretch>
            <a:fillRect/>
          </a:stretch>
        </p:blipFill>
        <p:spPr>
          <a:xfrm>
            <a:off x="1082688" y="152400"/>
            <a:ext cx="6978632" cy="48387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36"/>
          <p:cNvPicPr preferRelativeResize="0"/>
          <p:nvPr/>
        </p:nvPicPr>
        <p:blipFill>
          <a:blip r:embed="rId3">
            <a:alphaModFix/>
          </a:blip>
          <a:stretch>
            <a:fillRect/>
          </a:stretch>
        </p:blipFill>
        <p:spPr>
          <a:xfrm>
            <a:off x="952500" y="400050"/>
            <a:ext cx="7239000" cy="4343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ctrTitle"/>
          </p:nvPr>
        </p:nvSpPr>
        <p:spPr>
          <a:xfrm>
            <a:off x="671258" y="743525"/>
            <a:ext cx="7801500" cy="1730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pl"/>
              <a:t>THANK YOU FOR WATCHING</a:t>
            </a:r>
            <a:endParaRPr/>
          </a:p>
        </p:txBody>
      </p:sp>
      <p:sp>
        <p:nvSpPr>
          <p:cNvPr id="219" name="Google Shape;219;p37"/>
          <p:cNvSpPr txBox="1"/>
          <p:nvPr/>
        </p:nvSpPr>
        <p:spPr>
          <a:xfrm>
            <a:off x="1746750" y="3288875"/>
            <a:ext cx="5650500" cy="96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4800">
                <a:solidFill>
                  <a:srgbClr val="FFFFFF"/>
                </a:solidFill>
                <a:latin typeface="Oswald"/>
                <a:ea typeface="Oswald"/>
                <a:cs typeface="Oswald"/>
                <a:sym typeface="Oswald"/>
              </a:rPr>
              <a:t>DZIĘKUJĘ ZA OGLĄDANIE</a:t>
            </a:r>
            <a:endParaRPr sz="4800">
              <a:solidFill>
                <a:srgbClr val="FFFFFF"/>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678712" y="172675"/>
            <a:ext cx="7786575" cy="47981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595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sz="3600" dirty="0"/>
              <a:t>HARROD’S</a:t>
            </a:r>
            <a:endParaRPr sz="3600" dirty="0"/>
          </a:p>
        </p:txBody>
      </p:sp>
      <p:sp>
        <p:nvSpPr>
          <p:cNvPr id="79" name="Google Shape;79;p16"/>
          <p:cNvSpPr txBox="1">
            <a:spLocks noGrp="1"/>
          </p:cNvSpPr>
          <p:nvPr>
            <p:ph type="body" idx="1"/>
          </p:nvPr>
        </p:nvSpPr>
        <p:spPr>
          <a:xfrm>
            <a:off x="0" y="832250"/>
            <a:ext cx="4880610" cy="43112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pl" sz="1700" dirty="0"/>
              <a:t>When Londoners think about luxury, they usually associate it with Harrod’s. It’s a department store, located on Brompton Road in Knightsbridge, London. It is the largest department store in Europe. It is located on 7 floors. It was founded by Henry Harrod in 1849, which means it is 170 years old! </a:t>
            </a:r>
          </a:p>
          <a:p>
            <a:pPr marL="0" lvl="0" indent="0" algn="ctr" rtl="0">
              <a:spcBef>
                <a:spcPts val="0"/>
              </a:spcBef>
              <a:spcAft>
                <a:spcPts val="0"/>
              </a:spcAft>
              <a:buNone/>
            </a:pPr>
            <a:r>
              <a:rPr lang="pl" sz="1700" dirty="0"/>
              <a:t>The Harrod’s motto is “all things for all people, everywhere”.  </a:t>
            </a:r>
          </a:p>
          <a:p>
            <a:pPr marL="0" lvl="0" indent="0" algn="ctr" rtl="0">
              <a:spcBef>
                <a:spcPts val="0"/>
              </a:spcBef>
              <a:spcAft>
                <a:spcPts val="0"/>
              </a:spcAft>
              <a:buNone/>
            </a:pPr>
            <a:r>
              <a:rPr lang="pl" sz="1700" dirty="0"/>
              <a:t>Lots of people go there just to look at the displays. </a:t>
            </a:r>
          </a:p>
          <a:p>
            <a:pPr marL="0" lvl="0" indent="0" algn="ctr" rtl="0">
              <a:spcBef>
                <a:spcPts val="0"/>
              </a:spcBef>
              <a:spcAft>
                <a:spcPts val="0"/>
              </a:spcAft>
              <a:buNone/>
            </a:pPr>
            <a:r>
              <a:rPr lang="pl" sz="1700" dirty="0"/>
              <a:t>Harrods even sells its own souvenirs since it’s so well known. The most expensive one is a set of 6 cups and saucers, hand painted with 22ct gold ! </a:t>
            </a:r>
          </a:p>
          <a:p>
            <a:pPr marL="0" lvl="0" indent="0" algn="ctr" rtl="0">
              <a:spcBef>
                <a:spcPts val="0"/>
              </a:spcBef>
              <a:spcAft>
                <a:spcPts val="0"/>
              </a:spcAft>
              <a:buNone/>
            </a:pPr>
            <a:r>
              <a:rPr lang="pl" sz="1700" dirty="0"/>
              <a:t>It costs 2.574,64 PLN.</a:t>
            </a:r>
            <a:endParaRPr sz="1700" dirty="0">
              <a:solidFill>
                <a:srgbClr val="666666"/>
              </a:solidFill>
              <a:latin typeface="Arial"/>
              <a:ea typeface="Arial"/>
              <a:cs typeface="Arial"/>
              <a:sym typeface="Arial"/>
            </a:endParaRPr>
          </a:p>
          <a:p>
            <a:pPr marL="0" lvl="0" indent="0" algn="l" rtl="0">
              <a:spcBef>
                <a:spcPts val="1600"/>
              </a:spcBef>
              <a:spcAft>
                <a:spcPts val="1600"/>
              </a:spcAft>
              <a:buNone/>
            </a:pPr>
            <a:endParaRPr sz="2400" dirty="0"/>
          </a:p>
        </p:txBody>
      </p:sp>
      <p:sp>
        <p:nvSpPr>
          <p:cNvPr id="80" name="Google Shape;80;p16"/>
          <p:cNvSpPr txBox="1"/>
          <p:nvPr/>
        </p:nvSpPr>
        <p:spPr>
          <a:xfrm>
            <a:off x="4772575" y="847900"/>
            <a:ext cx="4253400" cy="4043100"/>
          </a:xfrm>
          <a:prstGeom prst="rect">
            <a:avLst/>
          </a:prstGeom>
          <a:noFill/>
          <a:ln>
            <a:noFill/>
          </a:ln>
        </p:spPr>
        <p:txBody>
          <a:bodyPr spcFirstLastPara="1" wrap="square" lIns="91425" tIns="91425" rIns="91425" bIns="91425" anchor="t" anchorCtr="0">
            <a:noAutofit/>
          </a:bodyPr>
          <a:lstStyle/>
          <a:p>
            <a:pPr lvl="0" algn="ctr"/>
            <a:r>
              <a:rPr lang="pl" sz="1700" dirty="0">
                <a:solidFill>
                  <a:srgbClr val="CCCCCC"/>
                </a:solidFill>
                <a:latin typeface="Average"/>
                <a:ea typeface="Average"/>
                <a:cs typeface="Average"/>
                <a:sym typeface="Average"/>
              </a:rPr>
              <a:t>Kiedy Londyńczycy myślą o luksusie, jako pierwszy na myśl przychodzi im Harrods. Jest to dom towarowy, znajdujący się na Brompton Road w dzielnicy Knightsbridge, w Londynie. Jest to największ</a:t>
            </a:r>
            <a:r>
              <a:rPr lang="pl-PL" sz="1700" dirty="0">
                <a:solidFill>
                  <a:srgbClr val="CCCCCC"/>
                </a:solidFill>
                <a:latin typeface="Average"/>
                <a:ea typeface="Average"/>
                <a:cs typeface="Average"/>
                <a:sym typeface="Average"/>
              </a:rPr>
              <a:t>y</a:t>
            </a:r>
            <a:r>
              <a:rPr lang="pl" sz="1700" dirty="0">
                <a:solidFill>
                  <a:srgbClr val="CCCCCC"/>
                </a:solidFill>
                <a:latin typeface="Average"/>
                <a:ea typeface="Average"/>
                <a:cs typeface="Average"/>
                <a:sym typeface="Average"/>
              </a:rPr>
              <a:t> sklep </a:t>
            </a:r>
            <a:r>
              <a:rPr lang="pl-PL" sz="1700" dirty="0">
                <a:solidFill>
                  <a:srgbClr val="CCCCCC"/>
                </a:solidFill>
                <a:latin typeface="Average"/>
                <a:ea typeface="Average"/>
                <a:cs typeface="Average"/>
                <a:sym typeface="Average"/>
              </a:rPr>
              <a:t>towarowy</a:t>
            </a:r>
            <a:r>
              <a:rPr lang="pl" sz="1700" dirty="0">
                <a:solidFill>
                  <a:srgbClr val="CCCCCC"/>
                </a:solidFill>
                <a:latin typeface="Average"/>
                <a:ea typeface="Average"/>
                <a:cs typeface="Average"/>
                <a:sym typeface="Average"/>
              </a:rPr>
              <a:t> w Europie. Ma aż 7 pięter.  Henryk Harrod założył go w 1848 roku co oznacza, że sklep ma 170 lat!  </a:t>
            </a:r>
          </a:p>
          <a:p>
            <a:pPr marL="0" lvl="0" indent="0" algn="ctr" rtl="0">
              <a:spcBef>
                <a:spcPts val="0"/>
              </a:spcBef>
              <a:spcAft>
                <a:spcPts val="0"/>
              </a:spcAft>
              <a:buNone/>
            </a:pPr>
            <a:r>
              <a:rPr lang="pl" sz="1700" dirty="0">
                <a:solidFill>
                  <a:srgbClr val="CCCCCC"/>
                </a:solidFill>
                <a:latin typeface="Average"/>
                <a:ea typeface="Average"/>
                <a:cs typeface="Average"/>
                <a:sym typeface="Average"/>
              </a:rPr>
              <a:t>Mottem Harrodsa jest “wszystko dla wszystkich, wszędzie”. </a:t>
            </a:r>
          </a:p>
          <a:p>
            <a:pPr marL="0" lvl="0" indent="0" algn="ctr" rtl="0">
              <a:spcBef>
                <a:spcPts val="0"/>
              </a:spcBef>
              <a:spcAft>
                <a:spcPts val="0"/>
              </a:spcAft>
              <a:buNone/>
            </a:pPr>
            <a:r>
              <a:rPr lang="pl" sz="1700" dirty="0">
                <a:solidFill>
                  <a:srgbClr val="CCCCCC"/>
                </a:solidFill>
                <a:latin typeface="Average"/>
                <a:ea typeface="Average"/>
                <a:cs typeface="Average"/>
                <a:sym typeface="Average"/>
              </a:rPr>
              <a:t>Wielu ludzi przychodzi tam jedynie podziwiać wystawy. </a:t>
            </a:r>
          </a:p>
          <a:p>
            <a:pPr marL="0" lvl="0" indent="0" algn="ctr" rtl="0">
              <a:spcBef>
                <a:spcPts val="0"/>
              </a:spcBef>
              <a:spcAft>
                <a:spcPts val="0"/>
              </a:spcAft>
              <a:buNone/>
            </a:pPr>
            <a:r>
              <a:rPr lang="pl" sz="1700" dirty="0">
                <a:solidFill>
                  <a:srgbClr val="CCCCCC"/>
                </a:solidFill>
                <a:latin typeface="Average"/>
                <a:ea typeface="Average"/>
                <a:cs typeface="Average"/>
                <a:sym typeface="Average"/>
              </a:rPr>
              <a:t>Harrods sprzedaje nawet swoje własne pamiątki. Najdroższą jest zestaw 6 filiżanek i spodków, wykończone ręcznie 22ct złot</a:t>
            </a:r>
            <a:r>
              <a:rPr lang="pl-PL" sz="1700" dirty="0">
                <a:solidFill>
                  <a:srgbClr val="CCCCCC"/>
                </a:solidFill>
                <a:latin typeface="Average"/>
                <a:ea typeface="Average"/>
                <a:cs typeface="Average"/>
                <a:sym typeface="Average"/>
              </a:rPr>
              <a:t>em</a:t>
            </a:r>
            <a:r>
              <a:rPr lang="pl" sz="1700" dirty="0">
                <a:solidFill>
                  <a:srgbClr val="CCCCCC"/>
                </a:solidFill>
                <a:latin typeface="Average"/>
                <a:ea typeface="Average"/>
                <a:cs typeface="Average"/>
                <a:sym typeface="Average"/>
              </a:rPr>
              <a:t>!</a:t>
            </a:r>
            <a:endParaRPr sz="1700" dirty="0">
              <a:solidFill>
                <a:srgbClr val="CCCCCC"/>
              </a:solidFill>
              <a:latin typeface="Average"/>
              <a:ea typeface="Average"/>
              <a:cs typeface="Average"/>
              <a:sym typeface="Average"/>
            </a:endParaRPr>
          </a:p>
          <a:p>
            <a:pPr marL="0" lvl="0" indent="0" algn="ctr" rtl="0">
              <a:spcBef>
                <a:spcPts val="0"/>
              </a:spcBef>
              <a:spcAft>
                <a:spcPts val="0"/>
              </a:spcAft>
              <a:buNone/>
            </a:pPr>
            <a:r>
              <a:rPr lang="pl" sz="1700" dirty="0">
                <a:solidFill>
                  <a:srgbClr val="CCCCCC"/>
                </a:solidFill>
                <a:latin typeface="Average"/>
                <a:ea typeface="Average"/>
                <a:cs typeface="Average"/>
                <a:sym typeface="Average"/>
              </a:rPr>
              <a:t>Zestaw kosztuje 2.574,64 zł.</a:t>
            </a:r>
            <a:endParaRPr sz="1700" dirty="0">
              <a:solidFill>
                <a:srgbClr val="CCCCCC"/>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a:blip r:embed="rId3">
            <a:alphaModFix/>
          </a:blip>
          <a:stretch>
            <a:fillRect/>
          </a:stretch>
        </p:blipFill>
        <p:spPr>
          <a:xfrm>
            <a:off x="1805175" y="145425"/>
            <a:ext cx="5667971" cy="4852650"/>
          </a:xfrm>
          <a:prstGeom prst="rect">
            <a:avLst/>
          </a:prstGeom>
          <a:noFill/>
          <a:ln>
            <a:noFill/>
          </a:ln>
        </p:spPr>
      </p:pic>
      <p:sp>
        <p:nvSpPr>
          <p:cNvPr id="86" name="Google Shape;86;p17"/>
          <p:cNvSpPr txBox="1"/>
          <p:nvPr/>
        </p:nvSpPr>
        <p:spPr>
          <a:xfrm>
            <a:off x="6787925" y="222475"/>
            <a:ext cx="1965900" cy="34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FFFFFF"/>
              </a:solidFill>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13875" y="1606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dirty="0"/>
              <a:t>HARROD’S</a:t>
            </a:r>
            <a:endParaRPr dirty="0"/>
          </a:p>
        </p:txBody>
      </p:sp>
      <p:sp>
        <p:nvSpPr>
          <p:cNvPr id="92" name="Google Shape;92;p18"/>
          <p:cNvSpPr txBox="1">
            <a:spLocks noGrp="1"/>
          </p:cNvSpPr>
          <p:nvPr>
            <p:ph type="body" idx="1"/>
          </p:nvPr>
        </p:nvSpPr>
        <p:spPr>
          <a:xfrm>
            <a:off x="113875" y="547874"/>
            <a:ext cx="4893600" cy="459562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pl" dirty="0"/>
              <a:t>In souvenirs section you can also find a pencil, which is the cheapest souvenir there. It costs 20.90 PLN. Although, there is also a more expensive pencil for 2.084,77 PLN!</a:t>
            </a:r>
            <a:endParaRPr sz="1100" dirty="0"/>
          </a:p>
        </p:txBody>
      </p:sp>
      <p:pic>
        <p:nvPicPr>
          <p:cNvPr id="93" name="Google Shape;93;p18"/>
          <p:cNvPicPr preferRelativeResize="0"/>
          <p:nvPr/>
        </p:nvPicPr>
        <p:blipFill>
          <a:blip r:embed="rId3">
            <a:alphaModFix/>
          </a:blip>
          <a:stretch>
            <a:fillRect/>
          </a:stretch>
        </p:blipFill>
        <p:spPr>
          <a:xfrm>
            <a:off x="5623475" y="2023109"/>
            <a:ext cx="2904400" cy="3033853"/>
          </a:xfrm>
          <a:prstGeom prst="rect">
            <a:avLst/>
          </a:prstGeom>
          <a:noFill/>
          <a:ln>
            <a:noFill/>
          </a:ln>
        </p:spPr>
      </p:pic>
      <p:pic>
        <p:nvPicPr>
          <p:cNvPr id="94" name="Google Shape;94;p18"/>
          <p:cNvPicPr preferRelativeResize="0"/>
          <p:nvPr/>
        </p:nvPicPr>
        <p:blipFill>
          <a:blip r:embed="rId4">
            <a:alphaModFix/>
          </a:blip>
          <a:stretch>
            <a:fillRect/>
          </a:stretch>
        </p:blipFill>
        <p:spPr>
          <a:xfrm>
            <a:off x="925250" y="1904100"/>
            <a:ext cx="2774525" cy="3152875"/>
          </a:xfrm>
          <a:prstGeom prst="rect">
            <a:avLst/>
          </a:prstGeom>
          <a:noFill/>
          <a:ln>
            <a:noFill/>
          </a:ln>
        </p:spPr>
      </p:pic>
      <p:sp>
        <p:nvSpPr>
          <p:cNvPr id="95" name="Google Shape;95;p18"/>
          <p:cNvSpPr txBox="1"/>
          <p:nvPr/>
        </p:nvSpPr>
        <p:spPr>
          <a:xfrm>
            <a:off x="5007475" y="461325"/>
            <a:ext cx="4136400" cy="50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800" dirty="0">
                <a:solidFill>
                  <a:srgbClr val="CCCCCC"/>
                </a:solidFill>
                <a:latin typeface="Average"/>
                <a:ea typeface="Average"/>
                <a:cs typeface="Average"/>
                <a:sym typeface="Average"/>
              </a:rPr>
              <a:t>W sekcji pamiątek można znaleźć ołówek, który jest najtańszy z wszystkich tamtejszych pamiątek. Kosztuje 20,90zł. Natomiast najdroższy z ołówków kosztuje 2.084,77zł!</a:t>
            </a:r>
            <a:endParaRPr sz="1800" dirty="0">
              <a:solidFill>
                <a:srgbClr val="CCCCCC"/>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9"/>
          <p:cNvPicPr preferRelativeResize="0"/>
          <p:nvPr/>
        </p:nvPicPr>
        <p:blipFill>
          <a:blip r:embed="rId3">
            <a:alphaModFix/>
          </a:blip>
          <a:stretch>
            <a:fillRect/>
          </a:stretch>
        </p:blipFill>
        <p:spPr>
          <a:xfrm>
            <a:off x="152400" y="152400"/>
            <a:ext cx="5147275" cy="3433226"/>
          </a:xfrm>
          <a:prstGeom prst="rect">
            <a:avLst/>
          </a:prstGeom>
          <a:noFill/>
          <a:ln>
            <a:noFill/>
          </a:ln>
        </p:spPr>
      </p:pic>
      <p:pic>
        <p:nvPicPr>
          <p:cNvPr id="101" name="Google Shape;101;p19"/>
          <p:cNvPicPr preferRelativeResize="0"/>
          <p:nvPr/>
        </p:nvPicPr>
        <p:blipFill>
          <a:blip r:embed="rId4">
            <a:alphaModFix/>
          </a:blip>
          <a:stretch>
            <a:fillRect/>
          </a:stretch>
        </p:blipFill>
        <p:spPr>
          <a:xfrm>
            <a:off x="5362075" y="115450"/>
            <a:ext cx="3684450" cy="4912600"/>
          </a:xfrm>
          <a:prstGeom prst="rect">
            <a:avLst/>
          </a:prstGeom>
          <a:noFill/>
          <a:ln>
            <a:noFill/>
          </a:ln>
        </p:spPr>
      </p:pic>
      <p:sp>
        <p:nvSpPr>
          <p:cNvPr id="102" name="Google Shape;102;p19"/>
          <p:cNvSpPr txBox="1"/>
          <p:nvPr/>
        </p:nvSpPr>
        <p:spPr>
          <a:xfrm>
            <a:off x="0" y="3585625"/>
            <a:ext cx="2781900" cy="114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2400" dirty="0">
                <a:solidFill>
                  <a:srgbClr val="F3F3F3"/>
                </a:solidFill>
                <a:latin typeface="Average"/>
                <a:ea typeface="Average"/>
                <a:cs typeface="Average"/>
                <a:sym typeface="Average"/>
              </a:rPr>
              <a:t>Egyptian Elevator</a:t>
            </a:r>
            <a:endParaRPr sz="2400" dirty="0">
              <a:solidFill>
                <a:srgbClr val="F3F3F3"/>
              </a:solidFill>
              <a:latin typeface="Average"/>
              <a:ea typeface="Average"/>
              <a:cs typeface="Average"/>
              <a:sym typeface="Average"/>
            </a:endParaRPr>
          </a:p>
          <a:p>
            <a:pPr marL="0" lvl="0" indent="0" algn="ctr" rtl="0">
              <a:spcBef>
                <a:spcPts val="0"/>
              </a:spcBef>
              <a:spcAft>
                <a:spcPts val="0"/>
              </a:spcAft>
              <a:buNone/>
            </a:pPr>
            <a:r>
              <a:rPr lang="pl" sz="2400" dirty="0">
                <a:solidFill>
                  <a:srgbClr val="F3F3F3"/>
                </a:solidFill>
                <a:latin typeface="Average"/>
                <a:ea typeface="Average"/>
                <a:cs typeface="Average"/>
                <a:sym typeface="Average"/>
              </a:rPr>
              <a:t>and a café in Harrod’s</a:t>
            </a:r>
            <a:endParaRPr sz="2400" dirty="0">
              <a:solidFill>
                <a:srgbClr val="F3F3F3"/>
              </a:solidFill>
              <a:latin typeface="Average"/>
              <a:ea typeface="Average"/>
              <a:cs typeface="Average"/>
              <a:sym typeface="Average"/>
            </a:endParaRPr>
          </a:p>
        </p:txBody>
      </p:sp>
      <p:sp>
        <p:nvSpPr>
          <p:cNvPr id="103" name="Google Shape;103;p19"/>
          <p:cNvSpPr txBox="1"/>
          <p:nvPr/>
        </p:nvSpPr>
        <p:spPr>
          <a:xfrm>
            <a:off x="2580175" y="3647450"/>
            <a:ext cx="2781900" cy="114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2400" dirty="0">
                <a:solidFill>
                  <a:srgbClr val="EFEFEF"/>
                </a:solidFill>
                <a:latin typeface="Average"/>
                <a:ea typeface="Average"/>
                <a:cs typeface="Average"/>
                <a:sym typeface="Average"/>
              </a:rPr>
              <a:t>Winda Egipska i kawiarnia w Harrods</a:t>
            </a:r>
            <a:r>
              <a:rPr lang="pl-PL" sz="2400" dirty="0" err="1">
                <a:solidFill>
                  <a:srgbClr val="EFEFEF"/>
                </a:solidFill>
                <a:latin typeface="Average"/>
                <a:ea typeface="Average"/>
                <a:cs typeface="Average"/>
                <a:sym typeface="Average"/>
              </a:rPr>
              <a:t>ie</a:t>
            </a:r>
            <a:endParaRPr sz="2400" dirty="0">
              <a:solidFill>
                <a:srgbClr val="EFEFEF"/>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
              <a:t>HISTORY </a:t>
            </a:r>
            <a:endParaRPr/>
          </a:p>
        </p:txBody>
      </p:sp>
      <p:sp>
        <p:nvSpPr>
          <p:cNvPr id="109" name="Google Shape;109;p20"/>
          <p:cNvSpPr txBox="1"/>
          <p:nvPr/>
        </p:nvSpPr>
        <p:spPr>
          <a:xfrm>
            <a:off x="65850" y="1071750"/>
            <a:ext cx="4558200" cy="392316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1800" dirty="0">
                <a:solidFill>
                  <a:schemeClr val="accent3"/>
                </a:solidFill>
                <a:latin typeface="Average"/>
                <a:ea typeface="Average"/>
                <a:cs typeface="Average"/>
                <a:sym typeface="Average"/>
              </a:rPr>
              <a:t>In 1849 Henry Charles Harrod opened his first store. The store’s booming fortunes were reversed in December 1883, when it burnt to the ground. It’s good to mention that Charles tried his best to make Christmas deliveries that year non the less. Thanks to that he made a record profit. </a:t>
            </a:r>
            <a:endParaRPr sz="1800" dirty="0">
              <a:solidFill>
                <a:schemeClr val="accent3"/>
              </a:solidFill>
              <a:latin typeface="Average"/>
              <a:ea typeface="Average"/>
              <a:cs typeface="Average"/>
              <a:sym typeface="Average"/>
            </a:endParaRPr>
          </a:p>
          <a:p>
            <a:pPr marL="0" lvl="0" indent="0" algn="ctr" rtl="0">
              <a:spcBef>
                <a:spcPts val="1600"/>
              </a:spcBef>
              <a:spcAft>
                <a:spcPts val="1600"/>
              </a:spcAft>
              <a:buNone/>
            </a:pPr>
            <a:r>
              <a:rPr lang="pl" sz="1800" dirty="0">
                <a:solidFill>
                  <a:schemeClr val="accent3"/>
                </a:solidFill>
                <a:latin typeface="Average"/>
                <a:ea typeface="Average"/>
                <a:cs typeface="Average"/>
                <a:sym typeface="Average"/>
              </a:rPr>
              <a:t>He sold that store for 598 906,49 PLN in 1889. The new company was called Harrod’s Stores Limited. </a:t>
            </a:r>
          </a:p>
          <a:p>
            <a:pPr marL="0" lvl="0" indent="0" algn="ctr" rtl="0">
              <a:spcBef>
                <a:spcPts val="1600"/>
              </a:spcBef>
              <a:spcAft>
                <a:spcPts val="1600"/>
              </a:spcAft>
              <a:buNone/>
            </a:pPr>
            <a:r>
              <a:rPr lang="pl" sz="1800" dirty="0">
                <a:solidFill>
                  <a:schemeClr val="accent3"/>
                </a:solidFill>
                <a:latin typeface="Average"/>
                <a:ea typeface="Average"/>
                <a:cs typeface="Average"/>
                <a:sym typeface="Average"/>
              </a:rPr>
              <a:t>That well known 7-floor-building is from 1905.</a:t>
            </a:r>
            <a:endParaRPr sz="1800" dirty="0"/>
          </a:p>
        </p:txBody>
      </p:sp>
      <p:sp>
        <p:nvSpPr>
          <p:cNvPr id="110" name="Google Shape;110;p20"/>
          <p:cNvSpPr txBox="1"/>
          <p:nvPr/>
        </p:nvSpPr>
        <p:spPr>
          <a:xfrm>
            <a:off x="4791900" y="1133550"/>
            <a:ext cx="4352100" cy="3128100"/>
          </a:xfrm>
          <a:prstGeom prst="rect">
            <a:avLst/>
          </a:prstGeom>
          <a:noFill/>
          <a:ln>
            <a:noFill/>
          </a:ln>
        </p:spPr>
        <p:txBody>
          <a:bodyPr spcFirstLastPara="1" wrap="square" lIns="91425" tIns="91425" rIns="91425" bIns="91425" anchor="t" anchorCtr="0">
            <a:noAutofit/>
          </a:bodyPr>
          <a:lstStyle/>
          <a:p>
            <a:pPr lvl="0" algn="ctr"/>
            <a:r>
              <a:rPr lang="pl" sz="1800" dirty="0">
                <a:solidFill>
                  <a:srgbClr val="CCCCCC"/>
                </a:solidFill>
                <a:latin typeface="Average"/>
                <a:ea typeface="Average"/>
                <a:cs typeface="Average"/>
                <a:sym typeface="Average"/>
              </a:rPr>
              <a:t>W 1849 Henry Charles Harrod otworzył swój pierwszy sklep. Świetnie zapowiadająca się passa skończyła się w grudniu 1883, kiedy budynek całkowicie spłonął. Warto zaznaczyć, że Charles starał się z całych sił aby pomimo to wszystkie świąteczne zamówienia dotarły na czas. Dzięki temu osiągnął rekordowy zysk.</a:t>
            </a:r>
            <a:br>
              <a:rPr lang="pl" sz="1800" dirty="0">
                <a:solidFill>
                  <a:srgbClr val="CCCCCC"/>
                </a:solidFill>
                <a:latin typeface="Average"/>
                <a:ea typeface="Average"/>
                <a:cs typeface="Average"/>
                <a:sym typeface="Average"/>
              </a:rPr>
            </a:br>
            <a:r>
              <a:rPr lang="pl" sz="1800" dirty="0">
                <a:solidFill>
                  <a:srgbClr val="CCCCCC"/>
                </a:solidFill>
                <a:latin typeface="Average"/>
                <a:ea typeface="Average"/>
                <a:cs typeface="Average"/>
                <a:sym typeface="Average"/>
              </a:rPr>
              <a:t>Sprzedał sklep za 598 906,49 zł w !889. Nową firmę nazwano Harrod’s Stores Limited. </a:t>
            </a:r>
          </a:p>
          <a:p>
            <a:pPr lvl="0" algn="ctr"/>
            <a:r>
              <a:rPr lang="pl" sz="1800" dirty="0">
                <a:solidFill>
                  <a:srgbClr val="CCCCCC"/>
                </a:solidFill>
                <a:latin typeface="Average"/>
                <a:ea typeface="Average"/>
                <a:cs typeface="Average"/>
                <a:sym typeface="Average"/>
              </a:rPr>
              <a:t>Obecnie znany 7 piętrowy budynek jest dopiero z 1905. </a:t>
            </a:r>
            <a:endParaRPr sz="1800" dirty="0">
              <a:solidFill>
                <a:srgbClr val="CCCCCC"/>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21"/>
          <p:cNvPicPr preferRelativeResize="0"/>
          <p:nvPr/>
        </p:nvPicPr>
        <p:blipFill>
          <a:blip r:embed="rId3">
            <a:alphaModFix/>
          </a:blip>
          <a:stretch>
            <a:fillRect/>
          </a:stretch>
        </p:blipFill>
        <p:spPr>
          <a:xfrm>
            <a:off x="127675" y="152400"/>
            <a:ext cx="5584576" cy="3678825"/>
          </a:xfrm>
          <a:prstGeom prst="rect">
            <a:avLst/>
          </a:prstGeom>
          <a:noFill/>
          <a:ln>
            <a:noFill/>
          </a:ln>
        </p:spPr>
      </p:pic>
      <p:pic>
        <p:nvPicPr>
          <p:cNvPr id="116" name="Google Shape;116;p21"/>
          <p:cNvPicPr preferRelativeResize="0"/>
          <p:nvPr/>
        </p:nvPicPr>
        <p:blipFill>
          <a:blip r:embed="rId4">
            <a:alphaModFix/>
          </a:blip>
          <a:stretch>
            <a:fillRect/>
          </a:stretch>
        </p:blipFill>
        <p:spPr>
          <a:xfrm>
            <a:off x="5815500" y="152400"/>
            <a:ext cx="3176100" cy="2117400"/>
          </a:xfrm>
          <a:prstGeom prst="rect">
            <a:avLst/>
          </a:prstGeom>
          <a:noFill/>
          <a:ln>
            <a:noFill/>
          </a:ln>
        </p:spPr>
      </p:pic>
      <p:sp>
        <p:nvSpPr>
          <p:cNvPr id="117" name="Google Shape;117;p21"/>
          <p:cNvSpPr txBox="1"/>
          <p:nvPr/>
        </p:nvSpPr>
        <p:spPr>
          <a:xfrm>
            <a:off x="6243900" y="2571750"/>
            <a:ext cx="2188500" cy="1248900"/>
          </a:xfrm>
          <a:prstGeom prst="rect">
            <a:avLst/>
          </a:prstGeom>
          <a:noFill/>
          <a:ln>
            <a:noFill/>
          </a:ln>
        </p:spPr>
        <p:txBody>
          <a:bodyPr spcFirstLastPara="1" wrap="square" lIns="91425" tIns="91425" rIns="91425" bIns="91425" anchor="t" anchorCtr="0">
            <a:noAutofit/>
          </a:bodyPr>
          <a:lstStyle/>
          <a:p>
            <a:pPr lvl="0" algn="ctr"/>
            <a:r>
              <a:rPr lang="pl" sz="2400" dirty="0">
                <a:solidFill>
                  <a:srgbClr val="EFEFEF"/>
                </a:solidFill>
                <a:latin typeface="Average"/>
                <a:ea typeface="Average"/>
                <a:cs typeface="Average"/>
                <a:sym typeface="Average"/>
              </a:rPr>
              <a:t> Kids section</a:t>
            </a:r>
            <a:endParaRPr sz="2400" dirty="0">
              <a:solidFill>
                <a:srgbClr val="EFEFEF"/>
              </a:solidFill>
              <a:latin typeface="Average"/>
              <a:ea typeface="Average"/>
              <a:cs typeface="Average"/>
              <a:sym typeface="Average"/>
            </a:endParaRPr>
          </a:p>
        </p:txBody>
      </p:sp>
      <p:sp>
        <p:nvSpPr>
          <p:cNvPr id="118" name="Google Shape;118;p21"/>
          <p:cNvSpPr txBox="1"/>
          <p:nvPr/>
        </p:nvSpPr>
        <p:spPr>
          <a:xfrm>
            <a:off x="6278400" y="4018375"/>
            <a:ext cx="2250300" cy="507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pl" sz="2400">
                <a:solidFill>
                  <a:srgbClr val="EFEFEF"/>
                </a:solidFill>
                <a:latin typeface="Average"/>
                <a:ea typeface="Average"/>
                <a:cs typeface="Average"/>
                <a:sym typeface="Average"/>
              </a:rPr>
              <a:t>Sekcja dla dzieci</a:t>
            </a:r>
            <a:endParaRPr sz="2400">
              <a:solidFill>
                <a:srgbClr val="EFEFEF"/>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1580</Words>
  <Application>Microsoft Office PowerPoint</Application>
  <PresentationFormat>Pokaz na ekranie (16:9)</PresentationFormat>
  <Paragraphs>71</Paragraphs>
  <Slides>26</Slides>
  <Notes>25</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26</vt:i4>
      </vt:variant>
    </vt:vector>
  </HeadingPairs>
  <TitlesOfParts>
    <vt:vector size="30" baseType="lpstr">
      <vt:lpstr>Average</vt:lpstr>
      <vt:lpstr>Oswald</vt:lpstr>
      <vt:lpstr>Arial</vt:lpstr>
      <vt:lpstr>Slate</vt:lpstr>
      <vt:lpstr>HARRODS, FORTNUM &amp; MASON, SELFRIDGES</vt:lpstr>
      <vt:lpstr>HARROD’S</vt:lpstr>
      <vt:lpstr>Prezentacja programu PowerPoint</vt:lpstr>
      <vt:lpstr>HARROD’S</vt:lpstr>
      <vt:lpstr>Prezentacja programu PowerPoint</vt:lpstr>
      <vt:lpstr>HARROD’S</vt:lpstr>
      <vt:lpstr>Prezentacja programu PowerPoint</vt:lpstr>
      <vt:lpstr>HISTORY </vt:lpstr>
      <vt:lpstr>Prezentacja programu PowerPoint</vt:lpstr>
      <vt:lpstr>FORTNUM AND MASON</vt:lpstr>
      <vt:lpstr>Prezentacja programu PowerPoint</vt:lpstr>
      <vt:lpstr>FORTNUM AND MASON</vt:lpstr>
      <vt:lpstr>Prezentacja programu PowerPoint</vt:lpstr>
      <vt:lpstr>HISTORY</vt:lpstr>
      <vt:lpstr>Prezentacja programu PowerPoint</vt:lpstr>
      <vt:lpstr>The Scotch Eggs</vt:lpstr>
      <vt:lpstr>Prezentacja programu PowerPoint</vt:lpstr>
      <vt:lpstr>SELFRIDGES</vt:lpstr>
      <vt:lpstr>SELFRIDGES</vt:lpstr>
      <vt:lpstr>Prezentacja programu PowerPoint</vt:lpstr>
      <vt:lpstr>HISTORY</vt:lpstr>
      <vt:lpstr>Prezentacja programu PowerPoint</vt:lpstr>
      <vt:lpstr>FUNFACTS</vt:lpstr>
      <vt:lpstr>Prezentacja programu PowerPoint</vt:lpstr>
      <vt:lpstr>Prezentacja programu PowerPoint</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HARRODS, FORTNUM &amp; MASON, SELFRIDGES</dc:title>
  <cp:lastModifiedBy>Małgorzata Stasińska</cp:lastModifiedBy>
  <cp:revision>18</cp:revision>
  <dcterms:modified xsi:type="dcterms:W3CDTF">2019-04-10T20:59:19Z</dcterms:modified>
</cp:coreProperties>
</file>